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7" r:id="rId2"/>
    <p:sldId id="298" r:id="rId3"/>
    <p:sldId id="347" r:id="rId4"/>
    <p:sldId id="362" r:id="rId5"/>
    <p:sldId id="363" r:id="rId6"/>
    <p:sldId id="348" r:id="rId7"/>
    <p:sldId id="364" r:id="rId8"/>
    <p:sldId id="365" r:id="rId9"/>
    <p:sldId id="366" r:id="rId10"/>
    <p:sldId id="350" r:id="rId11"/>
    <p:sldId id="351" r:id="rId12"/>
    <p:sldId id="354" r:id="rId13"/>
    <p:sldId id="361" r:id="rId14"/>
    <p:sldId id="356" r:id="rId15"/>
    <p:sldId id="357" r:id="rId16"/>
    <p:sldId id="359" r:id="rId17"/>
    <p:sldId id="360" r:id="rId18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138189"/>
    <a:srgbClr val="14444F"/>
    <a:srgbClr val="009999"/>
    <a:srgbClr val="429AA1"/>
    <a:srgbClr val="161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2165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38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390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410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410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41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5415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897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tveeva\Downloads\2857897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 8 Распределение первичных ба'!$A$9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'ОБ 8 Распределение первичных ба'!$B$8:$X$8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</c:numCache>
            </c:numRef>
          </c:cat>
          <c:val>
            <c:numRef>
              <c:f>'ОБ 8 Распределение первичных ба'!$B$9:$X$9</c:f>
              <c:numCache>
                <c:formatCode>General</c:formatCode>
                <c:ptCount val="23"/>
                <c:pt idx="0">
                  <c:v>0.1</c:v>
                </c:pt>
                <c:pt idx="1">
                  <c:v>0.2</c:v>
                </c:pt>
                <c:pt idx="2">
                  <c:v>0.4</c:v>
                </c:pt>
                <c:pt idx="3">
                  <c:v>0.6</c:v>
                </c:pt>
                <c:pt idx="4">
                  <c:v>0.8</c:v>
                </c:pt>
                <c:pt idx="5">
                  <c:v>1.1000000000000001</c:v>
                </c:pt>
                <c:pt idx="6">
                  <c:v>1.3</c:v>
                </c:pt>
                <c:pt idx="7">
                  <c:v>1.5</c:v>
                </c:pt>
                <c:pt idx="8">
                  <c:v>1.7</c:v>
                </c:pt>
                <c:pt idx="9">
                  <c:v>2</c:v>
                </c:pt>
                <c:pt idx="10">
                  <c:v>12.4</c:v>
                </c:pt>
                <c:pt idx="11">
                  <c:v>9.9</c:v>
                </c:pt>
                <c:pt idx="12">
                  <c:v>8.1</c:v>
                </c:pt>
                <c:pt idx="13">
                  <c:v>6.9</c:v>
                </c:pt>
                <c:pt idx="14">
                  <c:v>5.6</c:v>
                </c:pt>
                <c:pt idx="15">
                  <c:v>11.5</c:v>
                </c:pt>
                <c:pt idx="16">
                  <c:v>9.5</c:v>
                </c:pt>
                <c:pt idx="17">
                  <c:v>7.2</c:v>
                </c:pt>
                <c:pt idx="18">
                  <c:v>5.2</c:v>
                </c:pt>
                <c:pt idx="19">
                  <c:v>3.7</c:v>
                </c:pt>
                <c:pt idx="20">
                  <c:v>5.2</c:v>
                </c:pt>
                <c:pt idx="21">
                  <c:v>3.7</c:v>
                </c:pt>
                <c:pt idx="22">
                  <c:v>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01-4C28-86B4-5E5E6C376B75}"/>
            </c:ext>
          </c:extLst>
        </c:ser>
        <c:ser>
          <c:idx val="1"/>
          <c:order val="1"/>
          <c:tx>
            <c:strRef>
              <c:f>'ОБ 8 Распределение первичных ба'!$A$10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'ОБ 8 Распределение первичных ба'!$B$8:$X$8</c:f>
              <c:numCache>
                <c:formatCode>General</c:formatCode>
                <c:ptCount val="2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</c:numCache>
            </c:numRef>
          </c:cat>
          <c:val>
            <c:numRef>
              <c:f>'ОБ 8 Распределение первичных ба'!$B$10:$X$10</c:f>
              <c:numCache>
                <c:formatCode>General</c:formatCode>
                <c:ptCount val="23"/>
                <c:pt idx="0">
                  <c:v>0.1</c:v>
                </c:pt>
                <c:pt idx="1">
                  <c:v>0.2</c:v>
                </c:pt>
                <c:pt idx="2">
                  <c:v>0.3</c:v>
                </c:pt>
                <c:pt idx="3">
                  <c:v>0.6</c:v>
                </c:pt>
                <c:pt idx="4">
                  <c:v>1.1000000000000001</c:v>
                </c:pt>
                <c:pt idx="5">
                  <c:v>1.5</c:v>
                </c:pt>
                <c:pt idx="6">
                  <c:v>1.5</c:v>
                </c:pt>
                <c:pt idx="7">
                  <c:v>1.7</c:v>
                </c:pt>
                <c:pt idx="8">
                  <c:v>1.5</c:v>
                </c:pt>
                <c:pt idx="9">
                  <c:v>1.7</c:v>
                </c:pt>
                <c:pt idx="10">
                  <c:v>15.6</c:v>
                </c:pt>
                <c:pt idx="11">
                  <c:v>11.4</c:v>
                </c:pt>
                <c:pt idx="12">
                  <c:v>9</c:v>
                </c:pt>
                <c:pt idx="13">
                  <c:v>6.8</c:v>
                </c:pt>
                <c:pt idx="14">
                  <c:v>5.0999999999999996</c:v>
                </c:pt>
                <c:pt idx="15">
                  <c:v>10.9</c:v>
                </c:pt>
                <c:pt idx="16">
                  <c:v>7.9</c:v>
                </c:pt>
                <c:pt idx="17">
                  <c:v>5.7</c:v>
                </c:pt>
                <c:pt idx="18">
                  <c:v>4.5999999999999996</c:v>
                </c:pt>
                <c:pt idx="19">
                  <c:v>3.1</c:v>
                </c:pt>
                <c:pt idx="20">
                  <c:v>4.5</c:v>
                </c:pt>
                <c:pt idx="21">
                  <c:v>3.1</c:v>
                </c:pt>
                <c:pt idx="22">
                  <c:v>2.1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01-4C28-86B4-5E5E6C376B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9881776"/>
        <c:axId val="1827293520"/>
      </c:barChart>
      <c:catAx>
        <c:axId val="204988177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 b="0" i="0" u="none" strike="noStrike" baseline="0">
                    <a:effectLst/>
                  </a:rPr>
                  <a:t>Баллы</a:t>
                </a:r>
                <a:endParaRPr lang="ru-RU" sz="12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27293520"/>
        <c:crosses val="autoZero"/>
        <c:auto val="1"/>
        <c:lblAlgn val="ctr"/>
        <c:lblOffset val="100"/>
        <c:noMultiLvlLbl val="0"/>
      </c:catAx>
      <c:valAx>
        <c:axId val="182729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 b="0" i="0" baseline="0">
                    <a:effectLst/>
                  </a:rPr>
                  <a:t>Доля участников, %</a:t>
                </a:r>
                <a:endParaRPr lang="ru-RU" sz="1200">
                  <a:effectLst/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049881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 10 Распределение первичных б'!$A$9</c:f>
              <c:strCache>
                <c:ptCount val="1"/>
                <c:pt idx="0">
                  <c:v>По России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'ОБ 10 Распределение первичных б'!$B$8:$AD$8</c:f>
              <c:numCache>
                <c:formatCode>General</c:formatCode>
                <c:ptCount val="2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</c:numCache>
            </c:numRef>
          </c:cat>
          <c:val>
            <c:numRef>
              <c:f>'ОБ 10 Распределение первичных б'!$B$9:$AD$9</c:f>
              <c:numCache>
                <c:formatCode>General</c:formatCode>
                <c:ptCount val="29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0.1</c:v>
                </c:pt>
                <c:pt idx="4">
                  <c:v>0.2</c:v>
                </c:pt>
                <c:pt idx="5">
                  <c:v>0.2</c:v>
                </c:pt>
                <c:pt idx="6">
                  <c:v>0.3</c:v>
                </c:pt>
                <c:pt idx="7">
                  <c:v>0.4</c:v>
                </c:pt>
                <c:pt idx="8">
                  <c:v>0.6</c:v>
                </c:pt>
                <c:pt idx="9">
                  <c:v>0.7</c:v>
                </c:pt>
                <c:pt idx="10">
                  <c:v>0.8</c:v>
                </c:pt>
                <c:pt idx="11">
                  <c:v>0.9</c:v>
                </c:pt>
                <c:pt idx="12">
                  <c:v>0.9</c:v>
                </c:pt>
                <c:pt idx="13">
                  <c:v>6.3</c:v>
                </c:pt>
                <c:pt idx="14">
                  <c:v>5.9</c:v>
                </c:pt>
                <c:pt idx="15">
                  <c:v>5.3</c:v>
                </c:pt>
                <c:pt idx="16">
                  <c:v>5.2</c:v>
                </c:pt>
                <c:pt idx="17">
                  <c:v>4.7</c:v>
                </c:pt>
                <c:pt idx="18">
                  <c:v>9.3000000000000007</c:v>
                </c:pt>
                <c:pt idx="19">
                  <c:v>9</c:v>
                </c:pt>
                <c:pt idx="20">
                  <c:v>7.9</c:v>
                </c:pt>
                <c:pt idx="21">
                  <c:v>7.1</c:v>
                </c:pt>
                <c:pt idx="22">
                  <c:v>6.4</c:v>
                </c:pt>
                <c:pt idx="23">
                  <c:v>5.5</c:v>
                </c:pt>
                <c:pt idx="24">
                  <c:v>4.4000000000000004</c:v>
                </c:pt>
                <c:pt idx="25">
                  <c:v>7</c:v>
                </c:pt>
                <c:pt idx="26">
                  <c:v>5.5</c:v>
                </c:pt>
                <c:pt idx="27">
                  <c:v>3.3</c:v>
                </c:pt>
                <c:pt idx="28">
                  <c:v>1.8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76A-4D0F-AAE8-697651AB42EB}"/>
            </c:ext>
          </c:extLst>
        </c:ser>
        <c:ser>
          <c:idx val="1"/>
          <c:order val="1"/>
          <c:tx>
            <c:strRef>
              <c:f>'ОБ 10 Распределение первичных б'!$A$10</c:f>
              <c:strCache>
                <c:ptCount val="1"/>
                <c:pt idx="0">
                  <c:v>По Приморскому краю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'ОБ 10 Распределение первичных б'!$B$8:$AD$8</c:f>
              <c:numCache>
                <c:formatCode>General</c:formatCode>
                <c:ptCount val="29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</c:numCache>
            </c:numRef>
          </c:cat>
          <c:val>
            <c:numRef>
              <c:f>'ОБ 10 Распределение первичных б'!$B$10:$AD$10</c:f>
              <c:numCache>
                <c:formatCode>General</c:formatCode>
                <c:ptCount val="2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0.2</c:v>
                </c:pt>
                <c:pt idx="4">
                  <c:v>0.2</c:v>
                </c:pt>
                <c:pt idx="5">
                  <c:v>0.4</c:v>
                </c:pt>
                <c:pt idx="6">
                  <c:v>0.4</c:v>
                </c:pt>
                <c:pt idx="7">
                  <c:v>0.7</c:v>
                </c:pt>
                <c:pt idx="8">
                  <c:v>0.5</c:v>
                </c:pt>
                <c:pt idx="9">
                  <c:v>0.8</c:v>
                </c:pt>
                <c:pt idx="10">
                  <c:v>0.9</c:v>
                </c:pt>
                <c:pt idx="11">
                  <c:v>1.5</c:v>
                </c:pt>
                <c:pt idx="12">
                  <c:v>1</c:v>
                </c:pt>
                <c:pt idx="13">
                  <c:v>7</c:v>
                </c:pt>
                <c:pt idx="14">
                  <c:v>6.7</c:v>
                </c:pt>
                <c:pt idx="15">
                  <c:v>6.3</c:v>
                </c:pt>
                <c:pt idx="16">
                  <c:v>6.3</c:v>
                </c:pt>
                <c:pt idx="17">
                  <c:v>5.4</c:v>
                </c:pt>
                <c:pt idx="18">
                  <c:v>9.5</c:v>
                </c:pt>
                <c:pt idx="19">
                  <c:v>8.4</c:v>
                </c:pt>
                <c:pt idx="20">
                  <c:v>8.3000000000000007</c:v>
                </c:pt>
                <c:pt idx="21">
                  <c:v>6.4</c:v>
                </c:pt>
                <c:pt idx="22">
                  <c:v>6.2</c:v>
                </c:pt>
                <c:pt idx="23">
                  <c:v>6</c:v>
                </c:pt>
                <c:pt idx="24">
                  <c:v>5.0999999999999996</c:v>
                </c:pt>
                <c:pt idx="25">
                  <c:v>4.9000000000000004</c:v>
                </c:pt>
                <c:pt idx="26">
                  <c:v>4.4000000000000004</c:v>
                </c:pt>
                <c:pt idx="27">
                  <c:v>1.9</c:v>
                </c:pt>
                <c:pt idx="28">
                  <c:v>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76A-4D0F-AAE8-697651AB42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660659168"/>
        <c:axId val="1951253184"/>
      </c:barChart>
      <c:catAx>
        <c:axId val="166065916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Баллы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51253184"/>
        <c:crosses val="autoZero"/>
        <c:auto val="1"/>
        <c:lblAlgn val="ctr"/>
        <c:lblOffset val="100"/>
        <c:noMultiLvlLbl val="0"/>
      </c:catAx>
      <c:valAx>
        <c:axId val="1951253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учстников,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60659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'ОБ 8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Статистика по отметкам'!$B$9:$B$43</c:f>
              <c:numCache>
                <c:formatCode>General</c:formatCode>
                <c:ptCount val="35"/>
                <c:pt idx="0">
                  <c:v>9.6999999999999993</c:v>
                </c:pt>
                <c:pt idx="1">
                  <c:v>10.199999999999999</c:v>
                </c:pt>
                <c:pt idx="2">
                  <c:v>0</c:v>
                </c:pt>
                <c:pt idx="3">
                  <c:v>12.43</c:v>
                </c:pt>
                <c:pt idx="4">
                  <c:v>5.2</c:v>
                </c:pt>
                <c:pt idx="5">
                  <c:v>0</c:v>
                </c:pt>
                <c:pt idx="6">
                  <c:v>0</c:v>
                </c:pt>
                <c:pt idx="7">
                  <c:v>19.670000000000002</c:v>
                </c:pt>
                <c:pt idx="8">
                  <c:v>11.54</c:v>
                </c:pt>
                <c:pt idx="9">
                  <c:v>6.45</c:v>
                </c:pt>
                <c:pt idx="10">
                  <c:v>17.5</c:v>
                </c:pt>
                <c:pt idx="11">
                  <c:v>2.13</c:v>
                </c:pt>
                <c:pt idx="12">
                  <c:v>5.0999999999999996</c:v>
                </c:pt>
                <c:pt idx="13">
                  <c:v>17.649999999999999</c:v>
                </c:pt>
                <c:pt idx="14">
                  <c:v>0</c:v>
                </c:pt>
                <c:pt idx="15">
                  <c:v>6</c:v>
                </c:pt>
                <c:pt idx="16">
                  <c:v>6.54</c:v>
                </c:pt>
                <c:pt idx="17">
                  <c:v>18.29</c:v>
                </c:pt>
                <c:pt idx="18">
                  <c:v>9.52</c:v>
                </c:pt>
                <c:pt idx="19">
                  <c:v>11.7</c:v>
                </c:pt>
                <c:pt idx="20">
                  <c:v>10.19</c:v>
                </c:pt>
                <c:pt idx="21">
                  <c:v>6.76</c:v>
                </c:pt>
                <c:pt idx="22">
                  <c:v>0</c:v>
                </c:pt>
                <c:pt idx="23">
                  <c:v>2.7</c:v>
                </c:pt>
                <c:pt idx="24">
                  <c:v>2.78</c:v>
                </c:pt>
                <c:pt idx="25">
                  <c:v>25.81</c:v>
                </c:pt>
                <c:pt idx="26">
                  <c:v>4.57</c:v>
                </c:pt>
                <c:pt idx="27">
                  <c:v>2.94</c:v>
                </c:pt>
                <c:pt idx="28">
                  <c:v>18.940000000000001</c:v>
                </c:pt>
                <c:pt idx="29">
                  <c:v>7.32</c:v>
                </c:pt>
                <c:pt idx="30">
                  <c:v>0</c:v>
                </c:pt>
                <c:pt idx="31">
                  <c:v>11.9</c:v>
                </c:pt>
                <c:pt idx="32">
                  <c:v>4</c:v>
                </c:pt>
                <c:pt idx="33">
                  <c:v>6.11</c:v>
                </c:pt>
                <c:pt idx="34">
                  <c:v>16.670000000000002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496-4AF4-8A9E-36A14660767C}"/>
            </c:ext>
          </c:extLst>
        </c:ser>
        <c:ser>
          <c:idx val="1"/>
          <c:order val="1"/>
          <c:tx>
            <c:strRef>
              <c:f>'ОБ 8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Статистика по отметкам'!$C$9:$C$43</c:f>
              <c:numCache>
                <c:formatCode>General</c:formatCode>
                <c:ptCount val="35"/>
                <c:pt idx="0">
                  <c:v>42.8</c:v>
                </c:pt>
                <c:pt idx="1">
                  <c:v>47.93</c:v>
                </c:pt>
                <c:pt idx="2">
                  <c:v>50</c:v>
                </c:pt>
                <c:pt idx="3">
                  <c:v>46.26</c:v>
                </c:pt>
                <c:pt idx="4">
                  <c:v>41.28</c:v>
                </c:pt>
                <c:pt idx="5">
                  <c:v>45</c:v>
                </c:pt>
                <c:pt idx="6">
                  <c:v>60.42</c:v>
                </c:pt>
                <c:pt idx="7">
                  <c:v>54.1</c:v>
                </c:pt>
                <c:pt idx="8">
                  <c:v>46.15</c:v>
                </c:pt>
                <c:pt idx="9">
                  <c:v>38.71</c:v>
                </c:pt>
                <c:pt idx="10">
                  <c:v>52.5</c:v>
                </c:pt>
                <c:pt idx="11">
                  <c:v>44.68</c:v>
                </c:pt>
                <c:pt idx="12">
                  <c:v>53.06</c:v>
                </c:pt>
                <c:pt idx="13">
                  <c:v>50</c:v>
                </c:pt>
                <c:pt idx="14">
                  <c:v>45</c:v>
                </c:pt>
                <c:pt idx="15">
                  <c:v>42</c:v>
                </c:pt>
                <c:pt idx="16">
                  <c:v>55.14</c:v>
                </c:pt>
                <c:pt idx="17">
                  <c:v>45.12</c:v>
                </c:pt>
                <c:pt idx="18">
                  <c:v>48.41</c:v>
                </c:pt>
                <c:pt idx="19">
                  <c:v>56.14</c:v>
                </c:pt>
                <c:pt idx="20">
                  <c:v>49.62</c:v>
                </c:pt>
                <c:pt idx="21">
                  <c:v>44.59</c:v>
                </c:pt>
                <c:pt idx="22">
                  <c:v>57.14</c:v>
                </c:pt>
                <c:pt idx="23">
                  <c:v>59.46</c:v>
                </c:pt>
                <c:pt idx="24">
                  <c:v>44.44</c:v>
                </c:pt>
                <c:pt idx="25">
                  <c:v>41.94</c:v>
                </c:pt>
                <c:pt idx="26">
                  <c:v>51.43</c:v>
                </c:pt>
                <c:pt idx="27">
                  <c:v>52.94</c:v>
                </c:pt>
                <c:pt idx="28">
                  <c:v>42.42</c:v>
                </c:pt>
                <c:pt idx="29">
                  <c:v>46.34</c:v>
                </c:pt>
                <c:pt idx="30">
                  <c:v>77.27</c:v>
                </c:pt>
                <c:pt idx="31">
                  <c:v>46.58</c:v>
                </c:pt>
                <c:pt idx="32">
                  <c:v>57.33</c:v>
                </c:pt>
                <c:pt idx="33">
                  <c:v>51.91</c:v>
                </c:pt>
                <c:pt idx="34">
                  <c:v>43.06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496-4AF4-8A9E-36A14660767C}"/>
            </c:ext>
          </c:extLst>
        </c:ser>
        <c:ser>
          <c:idx val="2"/>
          <c:order val="2"/>
          <c:tx>
            <c:strRef>
              <c:f>'ОБ 8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Статистика по отметкам'!$D$9:$D$43</c:f>
              <c:numCache>
                <c:formatCode>General</c:formatCode>
                <c:ptCount val="35"/>
                <c:pt idx="0">
                  <c:v>37.090000000000003</c:v>
                </c:pt>
                <c:pt idx="1">
                  <c:v>32.200000000000003</c:v>
                </c:pt>
                <c:pt idx="2">
                  <c:v>50</c:v>
                </c:pt>
                <c:pt idx="3">
                  <c:v>29.66</c:v>
                </c:pt>
                <c:pt idx="4">
                  <c:v>37.92</c:v>
                </c:pt>
                <c:pt idx="5">
                  <c:v>35</c:v>
                </c:pt>
                <c:pt idx="6">
                  <c:v>37.5</c:v>
                </c:pt>
                <c:pt idx="7">
                  <c:v>22.95</c:v>
                </c:pt>
                <c:pt idx="8">
                  <c:v>42.31</c:v>
                </c:pt>
                <c:pt idx="9">
                  <c:v>38.71</c:v>
                </c:pt>
                <c:pt idx="10">
                  <c:v>22.5</c:v>
                </c:pt>
                <c:pt idx="11">
                  <c:v>34.04</c:v>
                </c:pt>
                <c:pt idx="12">
                  <c:v>34.69</c:v>
                </c:pt>
                <c:pt idx="13">
                  <c:v>29.41</c:v>
                </c:pt>
                <c:pt idx="14">
                  <c:v>40</c:v>
                </c:pt>
                <c:pt idx="15">
                  <c:v>34</c:v>
                </c:pt>
                <c:pt idx="16">
                  <c:v>35.51</c:v>
                </c:pt>
                <c:pt idx="17">
                  <c:v>26.83</c:v>
                </c:pt>
                <c:pt idx="18">
                  <c:v>28.57</c:v>
                </c:pt>
                <c:pt idx="19">
                  <c:v>29.24</c:v>
                </c:pt>
                <c:pt idx="20">
                  <c:v>30.77</c:v>
                </c:pt>
                <c:pt idx="21">
                  <c:v>39.19</c:v>
                </c:pt>
                <c:pt idx="22">
                  <c:v>38.1</c:v>
                </c:pt>
                <c:pt idx="23">
                  <c:v>35.14</c:v>
                </c:pt>
                <c:pt idx="24">
                  <c:v>47.22</c:v>
                </c:pt>
                <c:pt idx="25">
                  <c:v>25.81</c:v>
                </c:pt>
                <c:pt idx="26">
                  <c:v>40</c:v>
                </c:pt>
                <c:pt idx="27">
                  <c:v>35.29</c:v>
                </c:pt>
                <c:pt idx="28">
                  <c:v>26.52</c:v>
                </c:pt>
                <c:pt idx="29">
                  <c:v>41.46</c:v>
                </c:pt>
                <c:pt idx="30">
                  <c:v>18.18</c:v>
                </c:pt>
                <c:pt idx="31">
                  <c:v>32.909999999999997</c:v>
                </c:pt>
                <c:pt idx="32">
                  <c:v>36</c:v>
                </c:pt>
                <c:pt idx="33">
                  <c:v>29.77</c:v>
                </c:pt>
                <c:pt idx="34">
                  <c:v>32.64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496-4AF4-8A9E-36A14660767C}"/>
            </c:ext>
          </c:extLst>
        </c:ser>
        <c:ser>
          <c:idx val="3"/>
          <c:order val="3"/>
          <c:tx>
            <c:strRef>
              <c:f>'ОБ 8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Статистика по отметкам'!$A$9:$A$43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Статистика по отметкам'!$E$9:$E$43</c:f>
              <c:numCache>
                <c:formatCode>General</c:formatCode>
                <c:ptCount val="35"/>
                <c:pt idx="0">
                  <c:v>10.41</c:v>
                </c:pt>
                <c:pt idx="1">
                  <c:v>9.67</c:v>
                </c:pt>
                <c:pt idx="2">
                  <c:v>0</c:v>
                </c:pt>
                <c:pt idx="3">
                  <c:v>11.64</c:v>
                </c:pt>
                <c:pt idx="4">
                  <c:v>15.6</c:v>
                </c:pt>
                <c:pt idx="5">
                  <c:v>20</c:v>
                </c:pt>
                <c:pt idx="6">
                  <c:v>2.08</c:v>
                </c:pt>
                <c:pt idx="7">
                  <c:v>3.28</c:v>
                </c:pt>
                <c:pt idx="8">
                  <c:v>0</c:v>
                </c:pt>
                <c:pt idx="9">
                  <c:v>16.13</c:v>
                </c:pt>
                <c:pt idx="10">
                  <c:v>7.5</c:v>
                </c:pt>
                <c:pt idx="11">
                  <c:v>19.149999999999999</c:v>
                </c:pt>
                <c:pt idx="12">
                  <c:v>7.14</c:v>
                </c:pt>
                <c:pt idx="13">
                  <c:v>2.94</c:v>
                </c:pt>
                <c:pt idx="14">
                  <c:v>15</c:v>
                </c:pt>
                <c:pt idx="15">
                  <c:v>18</c:v>
                </c:pt>
                <c:pt idx="16">
                  <c:v>2.8</c:v>
                </c:pt>
                <c:pt idx="17">
                  <c:v>9.76</c:v>
                </c:pt>
                <c:pt idx="18">
                  <c:v>13.49</c:v>
                </c:pt>
                <c:pt idx="19">
                  <c:v>2.92</c:v>
                </c:pt>
                <c:pt idx="20">
                  <c:v>9.42</c:v>
                </c:pt>
                <c:pt idx="21">
                  <c:v>9.4600000000000009</c:v>
                </c:pt>
                <c:pt idx="22">
                  <c:v>4.76</c:v>
                </c:pt>
                <c:pt idx="23">
                  <c:v>2.7</c:v>
                </c:pt>
                <c:pt idx="24">
                  <c:v>5.56</c:v>
                </c:pt>
                <c:pt idx="25">
                  <c:v>6.45</c:v>
                </c:pt>
                <c:pt idx="26">
                  <c:v>4</c:v>
                </c:pt>
                <c:pt idx="27">
                  <c:v>8.82</c:v>
                </c:pt>
                <c:pt idx="28">
                  <c:v>12.12</c:v>
                </c:pt>
                <c:pt idx="29">
                  <c:v>4.88</c:v>
                </c:pt>
                <c:pt idx="30">
                  <c:v>4.55</c:v>
                </c:pt>
                <c:pt idx="31">
                  <c:v>8.61</c:v>
                </c:pt>
                <c:pt idx="32">
                  <c:v>2.67</c:v>
                </c:pt>
                <c:pt idx="33">
                  <c:v>12.21</c:v>
                </c:pt>
                <c:pt idx="34">
                  <c:v>7.64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496-4AF4-8A9E-36A14660767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83803376"/>
        <c:axId val="348495472"/>
      </c:barChart>
      <c:catAx>
        <c:axId val="3838033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8495472"/>
        <c:crosses val="autoZero"/>
        <c:auto val="1"/>
        <c:lblAlgn val="ctr"/>
        <c:lblOffset val="100"/>
        <c:noMultiLvlLbl val="0"/>
      </c:catAx>
      <c:valAx>
        <c:axId val="34849547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38033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'ОБ 10 Статистика по отметкам'!$B$8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Статистика по отметкам'!$A$9:$A$42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Статистика по отметкам'!$B$9:$B$42</c:f>
              <c:numCache>
                <c:formatCode>General</c:formatCode>
                <c:ptCount val="34"/>
                <c:pt idx="0">
                  <c:v>5.2</c:v>
                </c:pt>
                <c:pt idx="1">
                  <c:v>6.33</c:v>
                </c:pt>
                <c:pt idx="2">
                  <c:v>28</c:v>
                </c:pt>
                <c:pt idx="3">
                  <c:v>7.6</c:v>
                </c:pt>
                <c:pt idx="4">
                  <c:v>26.32</c:v>
                </c:pt>
                <c:pt idx="5">
                  <c:v>0</c:v>
                </c:pt>
                <c:pt idx="6">
                  <c:v>3.57</c:v>
                </c:pt>
                <c:pt idx="7">
                  <c:v>7.69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5</c:v>
                </c:pt>
                <c:pt idx="15">
                  <c:v>7.02</c:v>
                </c:pt>
                <c:pt idx="16">
                  <c:v>7.14</c:v>
                </c:pt>
                <c:pt idx="17">
                  <c:v>0</c:v>
                </c:pt>
                <c:pt idx="18">
                  <c:v>0</c:v>
                </c:pt>
                <c:pt idx="19">
                  <c:v>8.84</c:v>
                </c:pt>
                <c:pt idx="20">
                  <c:v>0</c:v>
                </c:pt>
                <c:pt idx="21">
                  <c:v>16.670000000000002</c:v>
                </c:pt>
                <c:pt idx="22">
                  <c:v>9.09</c:v>
                </c:pt>
                <c:pt idx="23">
                  <c:v>0</c:v>
                </c:pt>
                <c:pt idx="24">
                  <c:v>25</c:v>
                </c:pt>
                <c:pt idx="25">
                  <c:v>0</c:v>
                </c:pt>
                <c:pt idx="26">
                  <c:v>14.29</c:v>
                </c:pt>
                <c:pt idx="27">
                  <c:v>14</c:v>
                </c:pt>
                <c:pt idx="28">
                  <c:v>7.46</c:v>
                </c:pt>
                <c:pt idx="29">
                  <c:v>6.06</c:v>
                </c:pt>
                <c:pt idx="30">
                  <c:v>3.2</c:v>
                </c:pt>
                <c:pt idx="31">
                  <c:v>4.76</c:v>
                </c:pt>
                <c:pt idx="32">
                  <c:v>2.2000000000000002</c:v>
                </c:pt>
                <c:pt idx="3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C3-4591-B17E-B7F500FAB236}"/>
            </c:ext>
          </c:extLst>
        </c:ser>
        <c:ser>
          <c:idx val="1"/>
          <c:order val="1"/>
          <c:tx>
            <c:strRef>
              <c:f>'ОБ 10 Статистика по отметкам'!$C$8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Статистика по отметкам'!$A$9:$A$42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Статистика по отметкам'!$C$9:$C$42</c:f>
              <c:numCache>
                <c:formatCode>General</c:formatCode>
                <c:ptCount val="34"/>
                <c:pt idx="0">
                  <c:v>27.48</c:v>
                </c:pt>
                <c:pt idx="1">
                  <c:v>31.83</c:v>
                </c:pt>
                <c:pt idx="2">
                  <c:v>56</c:v>
                </c:pt>
                <c:pt idx="3">
                  <c:v>31.21</c:v>
                </c:pt>
                <c:pt idx="4">
                  <c:v>42.11</c:v>
                </c:pt>
                <c:pt idx="5">
                  <c:v>4.55</c:v>
                </c:pt>
                <c:pt idx="6">
                  <c:v>28.57</c:v>
                </c:pt>
                <c:pt idx="7">
                  <c:v>30.77</c:v>
                </c:pt>
                <c:pt idx="8">
                  <c:v>40</c:v>
                </c:pt>
                <c:pt idx="9">
                  <c:v>0</c:v>
                </c:pt>
                <c:pt idx="10">
                  <c:v>20</c:v>
                </c:pt>
                <c:pt idx="11">
                  <c:v>53.85</c:v>
                </c:pt>
                <c:pt idx="12">
                  <c:v>0</c:v>
                </c:pt>
                <c:pt idx="13">
                  <c:v>52.38</c:v>
                </c:pt>
                <c:pt idx="14">
                  <c:v>37.5</c:v>
                </c:pt>
                <c:pt idx="15">
                  <c:v>38.6</c:v>
                </c:pt>
                <c:pt idx="16">
                  <c:v>21.43</c:v>
                </c:pt>
                <c:pt idx="17">
                  <c:v>62.16</c:v>
                </c:pt>
                <c:pt idx="18">
                  <c:v>33.33</c:v>
                </c:pt>
                <c:pt idx="19">
                  <c:v>30.39</c:v>
                </c:pt>
                <c:pt idx="20">
                  <c:v>34.619999999999997</c:v>
                </c:pt>
                <c:pt idx="21">
                  <c:v>33.33</c:v>
                </c:pt>
                <c:pt idx="22">
                  <c:v>30.3</c:v>
                </c:pt>
                <c:pt idx="23">
                  <c:v>17.649999999999999</c:v>
                </c:pt>
                <c:pt idx="24">
                  <c:v>33.33</c:v>
                </c:pt>
                <c:pt idx="25">
                  <c:v>35.85</c:v>
                </c:pt>
                <c:pt idx="26">
                  <c:v>0</c:v>
                </c:pt>
                <c:pt idx="27">
                  <c:v>34</c:v>
                </c:pt>
                <c:pt idx="28">
                  <c:v>44.78</c:v>
                </c:pt>
                <c:pt idx="29">
                  <c:v>21.21</c:v>
                </c:pt>
                <c:pt idx="30">
                  <c:v>40</c:v>
                </c:pt>
                <c:pt idx="31">
                  <c:v>19.05</c:v>
                </c:pt>
                <c:pt idx="32">
                  <c:v>34.07</c:v>
                </c:pt>
                <c:pt idx="33">
                  <c:v>13.86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8C3-4591-B17E-B7F500FAB236}"/>
            </c:ext>
          </c:extLst>
        </c:ser>
        <c:ser>
          <c:idx val="2"/>
          <c:order val="2"/>
          <c:tx>
            <c:strRef>
              <c:f>'ОБ 10 Статистика по отметкам'!$D$8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Статистика по отметкам'!$A$9:$A$42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Статистика по отметкам'!$D$9:$D$42</c:f>
              <c:numCache>
                <c:formatCode>General</c:formatCode>
                <c:ptCount val="34"/>
                <c:pt idx="0">
                  <c:v>49.66</c:v>
                </c:pt>
                <c:pt idx="1">
                  <c:v>49.88</c:v>
                </c:pt>
                <c:pt idx="2">
                  <c:v>16</c:v>
                </c:pt>
                <c:pt idx="3">
                  <c:v>49.28</c:v>
                </c:pt>
                <c:pt idx="4">
                  <c:v>21.05</c:v>
                </c:pt>
                <c:pt idx="5">
                  <c:v>68.180000000000007</c:v>
                </c:pt>
                <c:pt idx="6">
                  <c:v>60.71</c:v>
                </c:pt>
                <c:pt idx="7">
                  <c:v>61.54</c:v>
                </c:pt>
                <c:pt idx="8">
                  <c:v>60</c:v>
                </c:pt>
                <c:pt idx="9">
                  <c:v>66.67</c:v>
                </c:pt>
                <c:pt idx="10">
                  <c:v>40</c:v>
                </c:pt>
                <c:pt idx="11">
                  <c:v>46.15</c:v>
                </c:pt>
                <c:pt idx="12">
                  <c:v>72.22</c:v>
                </c:pt>
                <c:pt idx="13">
                  <c:v>33.33</c:v>
                </c:pt>
                <c:pt idx="14">
                  <c:v>45</c:v>
                </c:pt>
                <c:pt idx="15">
                  <c:v>45.61</c:v>
                </c:pt>
                <c:pt idx="16">
                  <c:v>60.71</c:v>
                </c:pt>
                <c:pt idx="17">
                  <c:v>35.14</c:v>
                </c:pt>
                <c:pt idx="18">
                  <c:v>50</c:v>
                </c:pt>
                <c:pt idx="19">
                  <c:v>49.17</c:v>
                </c:pt>
                <c:pt idx="20">
                  <c:v>50</c:v>
                </c:pt>
                <c:pt idx="21">
                  <c:v>50</c:v>
                </c:pt>
                <c:pt idx="22">
                  <c:v>45.45</c:v>
                </c:pt>
                <c:pt idx="23">
                  <c:v>70.59</c:v>
                </c:pt>
                <c:pt idx="24">
                  <c:v>37.5</c:v>
                </c:pt>
                <c:pt idx="25">
                  <c:v>37.74</c:v>
                </c:pt>
                <c:pt idx="26">
                  <c:v>42.86</c:v>
                </c:pt>
                <c:pt idx="27">
                  <c:v>52</c:v>
                </c:pt>
                <c:pt idx="28">
                  <c:v>44.78</c:v>
                </c:pt>
                <c:pt idx="29">
                  <c:v>51.52</c:v>
                </c:pt>
                <c:pt idx="30">
                  <c:v>51.2</c:v>
                </c:pt>
                <c:pt idx="31">
                  <c:v>66.67</c:v>
                </c:pt>
                <c:pt idx="32">
                  <c:v>42.86</c:v>
                </c:pt>
                <c:pt idx="33">
                  <c:v>72.28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8C3-4591-B17E-B7F500FAB236}"/>
            </c:ext>
          </c:extLst>
        </c:ser>
        <c:ser>
          <c:idx val="3"/>
          <c:order val="3"/>
          <c:tx>
            <c:strRef>
              <c:f>'ОБ 10 Статистика по отметкам'!$E$8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Статистика по отметкам'!$A$9:$A$42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Статистика по отметкам'!$E$9:$E$42</c:f>
              <c:numCache>
                <c:formatCode>General</c:formatCode>
                <c:ptCount val="34"/>
                <c:pt idx="0">
                  <c:v>17.649999999999999</c:v>
                </c:pt>
                <c:pt idx="1">
                  <c:v>11.95</c:v>
                </c:pt>
                <c:pt idx="2">
                  <c:v>0</c:v>
                </c:pt>
                <c:pt idx="3">
                  <c:v>11.91</c:v>
                </c:pt>
                <c:pt idx="4">
                  <c:v>10.53</c:v>
                </c:pt>
                <c:pt idx="5">
                  <c:v>27.27</c:v>
                </c:pt>
                <c:pt idx="6">
                  <c:v>7.14</c:v>
                </c:pt>
                <c:pt idx="7">
                  <c:v>0</c:v>
                </c:pt>
                <c:pt idx="8">
                  <c:v>0</c:v>
                </c:pt>
                <c:pt idx="9">
                  <c:v>33.33</c:v>
                </c:pt>
                <c:pt idx="10">
                  <c:v>40</c:v>
                </c:pt>
                <c:pt idx="11">
                  <c:v>0</c:v>
                </c:pt>
                <c:pt idx="12">
                  <c:v>27.78</c:v>
                </c:pt>
                <c:pt idx="13">
                  <c:v>14.29</c:v>
                </c:pt>
                <c:pt idx="14">
                  <c:v>12.5</c:v>
                </c:pt>
                <c:pt idx="15">
                  <c:v>8.77</c:v>
                </c:pt>
                <c:pt idx="16">
                  <c:v>10.71</c:v>
                </c:pt>
                <c:pt idx="17">
                  <c:v>2.7</c:v>
                </c:pt>
                <c:pt idx="18">
                  <c:v>16.670000000000002</c:v>
                </c:pt>
                <c:pt idx="19">
                  <c:v>11.6</c:v>
                </c:pt>
                <c:pt idx="20">
                  <c:v>15.38</c:v>
                </c:pt>
                <c:pt idx="21">
                  <c:v>0</c:v>
                </c:pt>
                <c:pt idx="22">
                  <c:v>15.15</c:v>
                </c:pt>
                <c:pt idx="23">
                  <c:v>11.76</c:v>
                </c:pt>
                <c:pt idx="24">
                  <c:v>4.17</c:v>
                </c:pt>
                <c:pt idx="25">
                  <c:v>26.42</c:v>
                </c:pt>
                <c:pt idx="26">
                  <c:v>42.86</c:v>
                </c:pt>
                <c:pt idx="27">
                  <c:v>0</c:v>
                </c:pt>
                <c:pt idx="28">
                  <c:v>2.99</c:v>
                </c:pt>
                <c:pt idx="29">
                  <c:v>21.21</c:v>
                </c:pt>
                <c:pt idx="30">
                  <c:v>5.6</c:v>
                </c:pt>
                <c:pt idx="31">
                  <c:v>9.52</c:v>
                </c:pt>
                <c:pt idx="32">
                  <c:v>20.88</c:v>
                </c:pt>
                <c:pt idx="33">
                  <c:v>13.86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8C3-4591-B17E-B7F500FAB23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79229584"/>
        <c:axId val="382209472"/>
      </c:barChart>
      <c:catAx>
        <c:axId val="379229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2209472"/>
        <c:crosses val="autoZero"/>
        <c:auto val="1"/>
        <c:lblAlgn val="ctr"/>
        <c:lblOffset val="100"/>
        <c:noMultiLvlLbl val="0"/>
      </c:catAx>
      <c:valAx>
        <c:axId val="382209472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9229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 8 Достижение планируемых рез'!$C$8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'ОБ 8 Достижение планируемых рез'!$B$9:$B$23</c:f>
              <c:strCache>
                <c:ptCount val="15"/>
                <c:pt idx="0">
                  <c:v>1.1</c:v>
                </c:pt>
                <c:pt idx="1">
                  <c:v>1.2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5.1</c:v>
                </c:pt>
                <c:pt idx="6">
                  <c:v>5.2</c:v>
                </c:pt>
                <c:pt idx="7">
                  <c:v>6.1</c:v>
                </c:pt>
                <c:pt idx="8">
                  <c:v>6.2</c:v>
                </c:pt>
                <c:pt idx="9">
                  <c:v>7.1</c:v>
                </c:pt>
                <c:pt idx="10">
                  <c:v>7.2</c:v>
                </c:pt>
                <c:pt idx="11">
                  <c:v>7.3</c:v>
                </c:pt>
                <c:pt idx="12">
                  <c:v>8.1</c:v>
                </c:pt>
                <c:pt idx="13">
                  <c:v>8.2</c:v>
                </c:pt>
                <c:pt idx="14">
                  <c:v>8.3</c:v>
                </c:pt>
              </c:strCache>
            </c:strRef>
          </c:cat>
          <c:val>
            <c:numRef>
              <c:f>'ОБ 8 Достижение планируемых рез'!$C$9:$C$23</c:f>
              <c:numCache>
                <c:formatCode>General</c:formatCode>
                <c:ptCount val="15"/>
                <c:pt idx="0">
                  <c:v>83.22</c:v>
                </c:pt>
                <c:pt idx="1">
                  <c:v>60.8</c:v>
                </c:pt>
                <c:pt idx="2">
                  <c:v>81.52</c:v>
                </c:pt>
                <c:pt idx="3">
                  <c:v>87.6</c:v>
                </c:pt>
                <c:pt idx="4">
                  <c:v>75.81</c:v>
                </c:pt>
                <c:pt idx="5">
                  <c:v>80.2</c:v>
                </c:pt>
                <c:pt idx="6">
                  <c:v>70.08</c:v>
                </c:pt>
                <c:pt idx="7">
                  <c:v>78.03</c:v>
                </c:pt>
                <c:pt idx="8">
                  <c:v>49.84</c:v>
                </c:pt>
                <c:pt idx="9">
                  <c:v>76.75</c:v>
                </c:pt>
                <c:pt idx="10">
                  <c:v>58.87</c:v>
                </c:pt>
                <c:pt idx="11">
                  <c:v>47.62</c:v>
                </c:pt>
                <c:pt idx="12">
                  <c:v>57.51</c:v>
                </c:pt>
                <c:pt idx="13">
                  <c:v>32.21</c:v>
                </c:pt>
                <c:pt idx="14">
                  <c:v>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DA-4F64-A595-82D6D4498988}"/>
            </c:ext>
          </c:extLst>
        </c:ser>
        <c:ser>
          <c:idx val="1"/>
          <c:order val="1"/>
          <c:tx>
            <c:strRef>
              <c:f>'ОБ 8 Достижение планируемых рез'!$D$8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'ОБ 8 Достижение планируемых рез'!$B$9:$B$23</c:f>
              <c:strCache>
                <c:ptCount val="15"/>
                <c:pt idx="0">
                  <c:v>1.1</c:v>
                </c:pt>
                <c:pt idx="1">
                  <c:v>1.2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5.1</c:v>
                </c:pt>
                <c:pt idx="6">
                  <c:v>5.2</c:v>
                </c:pt>
                <c:pt idx="7">
                  <c:v>6.1</c:v>
                </c:pt>
                <c:pt idx="8">
                  <c:v>6.2</c:v>
                </c:pt>
                <c:pt idx="9">
                  <c:v>7.1</c:v>
                </c:pt>
                <c:pt idx="10">
                  <c:v>7.2</c:v>
                </c:pt>
                <c:pt idx="11">
                  <c:v>7.3</c:v>
                </c:pt>
                <c:pt idx="12">
                  <c:v>8.1</c:v>
                </c:pt>
                <c:pt idx="13">
                  <c:v>8.2</c:v>
                </c:pt>
                <c:pt idx="14">
                  <c:v>8.3</c:v>
                </c:pt>
              </c:strCache>
            </c:strRef>
          </c:cat>
          <c:val>
            <c:numRef>
              <c:f>'ОБ 8 Достижение планируемых рез'!$D$9:$D$23</c:f>
              <c:numCache>
                <c:formatCode>General</c:formatCode>
                <c:ptCount val="15"/>
                <c:pt idx="0">
                  <c:v>85.51</c:v>
                </c:pt>
                <c:pt idx="1">
                  <c:v>66.709999999999994</c:v>
                </c:pt>
                <c:pt idx="2">
                  <c:v>75.73</c:v>
                </c:pt>
                <c:pt idx="3">
                  <c:v>82.23</c:v>
                </c:pt>
                <c:pt idx="4">
                  <c:v>77.319999999999993</c:v>
                </c:pt>
                <c:pt idx="5">
                  <c:v>83.1</c:v>
                </c:pt>
                <c:pt idx="6">
                  <c:v>73.13</c:v>
                </c:pt>
                <c:pt idx="7">
                  <c:v>73.37</c:v>
                </c:pt>
                <c:pt idx="8">
                  <c:v>50.37</c:v>
                </c:pt>
                <c:pt idx="9">
                  <c:v>72.61</c:v>
                </c:pt>
                <c:pt idx="10">
                  <c:v>63.23</c:v>
                </c:pt>
                <c:pt idx="11">
                  <c:v>48.48</c:v>
                </c:pt>
                <c:pt idx="12">
                  <c:v>62.48</c:v>
                </c:pt>
                <c:pt idx="13">
                  <c:v>38.299999999999997</c:v>
                </c:pt>
                <c:pt idx="14">
                  <c:v>45.39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DA-4F64-A595-82D6D4498988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76169088"/>
        <c:axId val="163614032"/>
      </c:barChart>
      <c:catAx>
        <c:axId val="17616908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3614032"/>
        <c:crosses val="autoZero"/>
        <c:auto val="1"/>
        <c:lblAlgn val="ctr"/>
        <c:lblOffset val="100"/>
        <c:noMultiLvlLbl val="0"/>
      </c:catAx>
      <c:valAx>
        <c:axId val="163614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6169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'ОБ 10 Достижение планируемых ре'!$C$8</c:f>
              <c:strCache>
                <c:ptCount val="1"/>
                <c:pt idx="0">
                  <c:v>Приморский край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'ОБ 10 Достижение планируемых ре'!$B$9:$B$23</c:f>
              <c:strCache>
                <c:ptCount val="15"/>
                <c:pt idx="0">
                  <c:v>1.1</c:v>
                </c:pt>
                <c:pt idx="1">
                  <c:v>1.2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6.1</c:v>
                </c:pt>
                <c:pt idx="7">
                  <c:v>6.2</c:v>
                </c:pt>
                <c:pt idx="8">
                  <c:v>7.1</c:v>
                </c:pt>
                <c:pt idx="9">
                  <c:v>7.2</c:v>
                </c:pt>
                <c:pt idx="10">
                  <c:v>7.3</c:v>
                </c:pt>
                <c:pt idx="11">
                  <c:v>8.1</c:v>
                </c:pt>
                <c:pt idx="12">
                  <c:v>8.2</c:v>
                </c:pt>
                <c:pt idx="13">
                  <c:v>9.1</c:v>
                </c:pt>
                <c:pt idx="14">
                  <c:v>9.2</c:v>
                </c:pt>
              </c:strCache>
            </c:strRef>
          </c:cat>
          <c:val>
            <c:numRef>
              <c:f>'ОБ 10 Достижение планируемых ре'!$C$9:$C$23</c:f>
              <c:numCache>
                <c:formatCode>General</c:formatCode>
                <c:ptCount val="15"/>
                <c:pt idx="0">
                  <c:v>89.88</c:v>
                </c:pt>
                <c:pt idx="1">
                  <c:v>75.3</c:v>
                </c:pt>
                <c:pt idx="2">
                  <c:v>80.650000000000006</c:v>
                </c:pt>
                <c:pt idx="3">
                  <c:v>79.760000000000005</c:v>
                </c:pt>
                <c:pt idx="4">
                  <c:v>85.86</c:v>
                </c:pt>
                <c:pt idx="5">
                  <c:v>55.29</c:v>
                </c:pt>
                <c:pt idx="6">
                  <c:v>86.39</c:v>
                </c:pt>
                <c:pt idx="7">
                  <c:v>72.22</c:v>
                </c:pt>
                <c:pt idx="8">
                  <c:v>76.33</c:v>
                </c:pt>
                <c:pt idx="9">
                  <c:v>56.97</c:v>
                </c:pt>
                <c:pt idx="10">
                  <c:v>67.16</c:v>
                </c:pt>
                <c:pt idx="11">
                  <c:v>81.83</c:v>
                </c:pt>
                <c:pt idx="12">
                  <c:v>64.349999999999994</c:v>
                </c:pt>
                <c:pt idx="13">
                  <c:v>60.45</c:v>
                </c:pt>
                <c:pt idx="14">
                  <c:v>48.46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41-4A34-B484-3CFA93025760}"/>
            </c:ext>
          </c:extLst>
        </c:ser>
        <c:ser>
          <c:idx val="1"/>
          <c:order val="1"/>
          <c:tx>
            <c:strRef>
              <c:f>'ОБ 10 Достижение планируемых ре'!$D$8</c:f>
              <c:strCache>
                <c:ptCount val="1"/>
                <c:pt idx="0">
                  <c:v>РФ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'ОБ 10 Достижение планируемых ре'!$B$9:$B$23</c:f>
              <c:strCache>
                <c:ptCount val="15"/>
                <c:pt idx="0">
                  <c:v>1.1</c:v>
                </c:pt>
                <c:pt idx="1">
                  <c:v>1.2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6.1</c:v>
                </c:pt>
                <c:pt idx="7">
                  <c:v>6.2</c:v>
                </c:pt>
                <c:pt idx="8">
                  <c:v>7.1</c:v>
                </c:pt>
                <c:pt idx="9">
                  <c:v>7.2</c:v>
                </c:pt>
                <c:pt idx="10">
                  <c:v>7.3</c:v>
                </c:pt>
                <c:pt idx="11">
                  <c:v>8.1</c:v>
                </c:pt>
                <c:pt idx="12">
                  <c:v>8.2</c:v>
                </c:pt>
                <c:pt idx="13">
                  <c:v>9.1</c:v>
                </c:pt>
                <c:pt idx="14">
                  <c:v>9.2</c:v>
                </c:pt>
              </c:strCache>
            </c:strRef>
          </c:cat>
          <c:val>
            <c:numRef>
              <c:f>'ОБ 10 Достижение планируемых ре'!$D$9:$D$23</c:f>
              <c:numCache>
                <c:formatCode>General</c:formatCode>
                <c:ptCount val="15"/>
                <c:pt idx="0">
                  <c:v>87.5</c:v>
                </c:pt>
                <c:pt idx="1">
                  <c:v>75.17</c:v>
                </c:pt>
                <c:pt idx="2">
                  <c:v>81.349999999999994</c:v>
                </c:pt>
                <c:pt idx="3">
                  <c:v>78.510000000000005</c:v>
                </c:pt>
                <c:pt idx="4">
                  <c:v>81.59</c:v>
                </c:pt>
                <c:pt idx="5">
                  <c:v>60.79</c:v>
                </c:pt>
                <c:pt idx="6">
                  <c:v>87.21</c:v>
                </c:pt>
                <c:pt idx="7">
                  <c:v>76.180000000000007</c:v>
                </c:pt>
                <c:pt idx="8">
                  <c:v>78.09</c:v>
                </c:pt>
                <c:pt idx="9">
                  <c:v>59.94</c:v>
                </c:pt>
                <c:pt idx="10">
                  <c:v>69.92</c:v>
                </c:pt>
                <c:pt idx="11">
                  <c:v>83.23</c:v>
                </c:pt>
                <c:pt idx="12">
                  <c:v>68.540000000000006</c:v>
                </c:pt>
                <c:pt idx="13">
                  <c:v>64.319999999999993</c:v>
                </c:pt>
                <c:pt idx="14">
                  <c:v>50.82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41-4A34-B484-3CFA9302576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217541232"/>
        <c:axId val="167454464"/>
      </c:barChart>
      <c:catAx>
        <c:axId val="2175412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ЗАДАНИЯ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7454464"/>
        <c:crosses val="autoZero"/>
        <c:auto val="1"/>
        <c:lblAlgn val="ctr"/>
        <c:lblOffset val="100"/>
        <c:noMultiLvlLbl val="0"/>
      </c:catAx>
      <c:valAx>
        <c:axId val="16745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0" i="0" u="none" strike="noStrike" kern="1200" cap="all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ДОЛЯ ВЫПОЛНЕНИЯ, 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0" i="0" u="none" strike="noStrike" kern="1200" cap="all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ru-RU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175412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225633851289045"/>
          <c:y val="2.3363020703114874E-2"/>
          <c:w val="0.63987885624369045"/>
          <c:h val="0.92736592393890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'ОБ 8 Сравнение отметок с отметк'!$B$8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Сравнение отметок с отметк'!$B$9:$B$43</c:f>
              <c:numCache>
                <c:formatCode>General</c:formatCode>
                <c:ptCount val="35"/>
                <c:pt idx="0">
                  <c:v>34.020000000000003</c:v>
                </c:pt>
                <c:pt idx="1">
                  <c:v>32.119999999999997</c:v>
                </c:pt>
                <c:pt idx="2">
                  <c:v>0</c:v>
                </c:pt>
                <c:pt idx="3">
                  <c:v>40.22</c:v>
                </c:pt>
                <c:pt idx="4">
                  <c:v>21.41</c:v>
                </c:pt>
                <c:pt idx="5">
                  <c:v>0</c:v>
                </c:pt>
                <c:pt idx="6">
                  <c:v>35.42</c:v>
                </c:pt>
                <c:pt idx="7">
                  <c:v>75.510000000000005</c:v>
                </c:pt>
                <c:pt idx="8">
                  <c:v>34.619999999999997</c:v>
                </c:pt>
                <c:pt idx="9">
                  <c:v>22.58</c:v>
                </c:pt>
                <c:pt idx="10">
                  <c:v>35</c:v>
                </c:pt>
                <c:pt idx="11">
                  <c:v>17.02</c:v>
                </c:pt>
                <c:pt idx="12">
                  <c:v>21.43</c:v>
                </c:pt>
                <c:pt idx="13">
                  <c:v>41.18</c:v>
                </c:pt>
                <c:pt idx="14">
                  <c:v>0</c:v>
                </c:pt>
                <c:pt idx="15">
                  <c:v>24</c:v>
                </c:pt>
                <c:pt idx="16">
                  <c:v>25.23</c:v>
                </c:pt>
                <c:pt idx="17">
                  <c:v>41.46</c:v>
                </c:pt>
                <c:pt idx="18">
                  <c:v>18.25</c:v>
                </c:pt>
                <c:pt idx="19">
                  <c:v>35.5</c:v>
                </c:pt>
                <c:pt idx="20">
                  <c:v>32.950000000000003</c:v>
                </c:pt>
                <c:pt idx="21">
                  <c:v>24.49</c:v>
                </c:pt>
                <c:pt idx="22">
                  <c:v>9.52</c:v>
                </c:pt>
                <c:pt idx="23">
                  <c:v>35.14</c:v>
                </c:pt>
                <c:pt idx="24">
                  <c:v>8.9600000000000009</c:v>
                </c:pt>
                <c:pt idx="25">
                  <c:v>51.61</c:v>
                </c:pt>
                <c:pt idx="26">
                  <c:v>33.71</c:v>
                </c:pt>
                <c:pt idx="27">
                  <c:v>5.88</c:v>
                </c:pt>
                <c:pt idx="28">
                  <c:v>43.18</c:v>
                </c:pt>
                <c:pt idx="29">
                  <c:v>36.590000000000003</c:v>
                </c:pt>
                <c:pt idx="30">
                  <c:v>4.55</c:v>
                </c:pt>
                <c:pt idx="31">
                  <c:v>17.82</c:v>
                </c:pt>
                <c:pt idx="32">
                  <c:v>20</c:v>
                </c:pt>
                <c:pt idx="33">
                  <c:v>25.95</c:v>
                </c:pt>
                <c:pt idx="34">
                  <c:v>65.89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3-4889-8B5B-2B5B75BBE9E7}"/>
            </c:ext>
          </c:extLst>
        </c:ser>
        <c:ser>
          <c:idx val="1"/>
          <c:order val="1"/>
          <c:tx>
            <c:strRef>
              <c:f>'ОБ 8 Сравнение отметок с отметк'!$C$8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Сравнение отметок с отметк'!$C$9:$C$43</c:f>
              <c:numCache>
                <c:formatCode>General</c:formatCode>
                <c:ptCount val="35"/>
                <c:pt idx="0">
                  <c:v>61.57</c:v>
                </c:pt>
                <c:pt idx="1">
                  <c:v>63.25</c:v>
                </c:pt>
                <c:pt idx="2">
                  <c:v>100</c:v>
                </c:pt>
                <c:pt idx="3">
                  <c:v>55.36</c:v>
                </c:pt>
                <c:pt idx="4">
                  <c:v>74.31</c:v>
                </c:pt>
                <c:pt idx="5">
                  <c:v>95</c:v>
                </c:pt>
                <c:pt idx="6">
                  <c:v>62.5</c:v>
                </c:pt>
                <c:pt idx="7">
                  <c:v>24.49</c:v>
                </c:pt>
                <c:pt idx="8">
                  <c:v>53.85</c:v>
                </c:pt>
                <c:pt idx="9">
                  <c:v>77.42</c:v>
                </c:pt>
                <c:pt idx="10">
                  <c:v>65</c:v>
                </c:pt>
                <c:pt idx="11">
                  <c:v>72.34</c:v>
                </c:pt>
                <c:pt idx="12">
                  <c:v>72.45</c:v>
                </c:pt>
                <c:pt idx="13">
                  <c:v>52.94</c:v>
                </c:pt>
                <c:pt idx="14">
                  <c:v>100</c:v>
                </c:pt>
                <c:pt idx="15">
                  <c:v>74</c:v>
                </c:pt>
                <c:pt idx="16">
                  <c:v>69.16</c:v>
                </c:pt>
                <c:pt idx="17">
                  <c:v>50</c:v>
                </c:pt>
                <c:pt idx="18">
                  <c:v>80.16</c:v>
                </c:pt>
                <c:pt idx="19">
                  <c:v>60.95</c:v>
                </c:pt>
                <c:pt idx="20">
                  <c:v>57.61</c:v>
                </c:pt>
                <c:pt idx="21">
                  <c:v>75.510000000000005</c:v>
                </c:pt>
                <c:pt idx="22">
                  <c:v>80.95</c:v>
                </c:pt>
                <c:pt idx="23">
                  <c:v>64.86</c:v>
                </c:pt>
                <c:pt idx="24">
                  <c:v>88.06</c:v>
                </c:pt>
                <c:pt idx="25">
                  <c:v>45.16</c:v>
                </c:pt>
                <c:pt idx="26">
                  <c:v>64.569999999999993</c:v>
                </c:pt>
                <c:pt idx="27">
                  <c:v>91.18</c:v>
                </c:pt>
                <c:pt idx="28">
                  <c:v>52.27</c:v>
                </c:pt>
                <c:pt idx="29">
                  <c:v>58.54</c:v>
                </c:pt>
                <c:pt idx="30">
                  <c:v>95.45</c:v>
                </c:pt>
                <c:pt idx="31">
                  <c:v>79.260000000000005</c:v>
                </c:pt>
                <c:pt idx="32">
                  <c:v>68</c:v>
                </c:pt>
                <c:pt idx="33">
                  <c:v>70.23</c:v>
                </c:pt>
                <c:pt idx="34">
                  <c:v>32.56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3-4889-8B5B-2B5B75BBE9E7}"/>
            </c:ext>
          </c:extLst>
        </c:ser>
        <c:ser>
          <c:idx val="2"/>
          <c:order val="2"/>
          <c:tx>
            <c:strRef>
              <c:f>'ОБ 8 Сравнение отметок с отметк'!$D$8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8 Сравнение отметок с отметк'!$A$9:$A$43</c:f>
              <c:strCache>
                <c:ptCount val="35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Партизанский муниципальный округ</c:v>
                </c:pt>
                <c:pt idx="7">
                  <c:v>Черниговский муниципальный округ</c:v>
                </c:pt>
                <c:pt idx="8">
                  <c:v>Яковлевский муниципальный округ</c:v>
                </c:pt>
                <c:pt idx="9">
                  <c:v>Ольгинский муниципальный округ</c:v>
                </c:pt>
                <c:pt idx="10">
                  <c:v>Октябрьский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Дальнереченский городской округ</c:v>
                </c:pt>
                <c:pt idx="16">
                  <c:v>Михайловский муниципальный округ</c:v>
                </c:pt>
                <c:pt idx="17">
                  <c:v>Пожарский муниципальный округ</c:v>
                </c:pt>
                <c:pt idx="18">
                  <c:v>Муниципальный округ город Партизанск</c:v>
                </c:pt>
                <c:pt idx="19">
                  <c:v>Муниципальный округ Спасск-Дальний</c:v>
                </c:pt>
                <c:pt idx="20">
                  <c:v>Уссурийский городской округ</c:v>
                </c:pt>
                <c:pt idx="21">
                  <c:v>Шкотовский муниципальный округ</c:v>
                </c:pt>
                <c:pt idx="22">
                  <c:v>Кировский муниципальный округ</c:v>
                </c:pt>
                <c:pt idx="23">
                  <c:v>Хорольский муниципальный округ</c:v>
                </c:pt>
                <c:pt idx="24">
                  <c:v>Чугуевский муниципальный округ</c:v>
                </c:pt>
                <c:pt idx="25">
                  <c:v>Тернейский муниципальный округ</c:v>
                </c:pt>
                <c:pt idx="26">
                  <c:v>Арсеньевский городской округ</c:v>
                </c:pt>
                <c:pt idx="27">
                  <c:v>Пограничный муниципальный округ</c:v>
                </c:pt>
                <c:pt idx="28">
                  <c:v>Надеждинский муниципальный район</c:v>
                </c:pt>
                <c:pt idx="29">
                  <c:v>Хасанский муниципальный округ</c:v>
                </c:pt>
                <c:pt idx="30">
                  <c:v>Красноармейский муниципальный округ</c:v>
                </c:pt>
                <c:pt idx="31">
                  <c:v>Находкинский городской округ</c:v>
                </c:pt>
                <c:pt idx="32">
                  <c:v>Дальнегорский муниципальный округ</c:v>
                </c:pt>
                <c:pt idx="33">
                  <c:v>Лесозаводский муниципальный округ</c:v>
                </c:pt>
                <c:pt idx="34">
                  <c:v>Приморский край (региональное подчинение)</c:v>
                </c:pt>
              </c:strCache>
            </c:strRef>
          </c:cat>
          <c:val>
            <c:numRef>
              <c:f>'ОБ 8 Сравнение отметок с отметк'!$D$9:$D$43</c:f>
              <c:numCache>
                <c:formatCode>General</c:formatCode>
                <c:ptCount val="35"/>
                <c:pt idx="0">
                  <c:v>4.41</c:v>
                </c:pt>
                <c:pt idx="1">
                  <c:v>4.63</c:v>
                </c:pt>
                <c:pt idx="2">
                  <c:v>0</c:v>
                </c:pt>
                <c:pt idx="3">
                  <c:v>4.41</c:v>
                </c:pt>
                <c:pt idx="4">
                  <c:v>4.28</c:v>
                </c:pt>
                <c:pt idx="5">
                  <c:v>5</c:v>
                </c:pt>
                <c:pt idx="6">
                  <c:v>2.08</c:v>
                </c:pt>
                <c:pt idx="7">
                  <c:v>0</c:v>
                </c:pt>
                <c:pt idx="8">
                  <c:v>11.54</c:v>
                </c:pt>
                <c:pt idx="9">
                  <c:v>0</c:v>
                </c:pt>
                <c:pt idx="10">
                  <c:v>0</c:v>
                </c:pt>
                <c:pt idx="11">
                  <c:v>10.64</c:v>
                </c:pt>
                <c:pt idx="12">
                  <c:v>6.12</c:v>
                </c:pt>
                <c:pt idx="13">
                  <c:v>5.88</c:v>
                </c:pt>
                <c:pt idx="14">
                  <c:v>0</c:v>
                </c:pt>
                <c:pt idx="15">
                  <c:v>2</c:v>
                </c:pt>
                <c:pt idx="16">
                  <c:v>5.61</c:v>
                </c:pt>
                <c:pt idx="17">
                  <c:v>8.5399999999999991</c:v>
                </c:pt>
                <c:pt idx="18">
                  <c:v>1.59</c:v>
                </c:pt>
                <c:pt idx="19">
                  <c:v>3.55</c:v>
                </c:pt>
                <c:pt idx="20">
                  <c:v>9.44</c:v>
                </c:pt>
                <c:pt idx="21">
                  <c:v>0</c:v>
                </c:pt>
                <c:pt idx="22">
                  <c:v>9.52</c:v>
                </c:pt>
                <c:pt idx="23">
                  <c:v>0</c:v>
                </c:pt>
                <c:pt idx="24">
                  <c:v>2.99</c:v>
                </c:pt>
                <c:pt idx="25">
                  <c:v>3.23</c:v>
                </c:pt>
                <c:pt idx="26">
                  <c:v>1.71</c:v>
                </c:pt>
                <c:pt idx="27">
                  <c:v>2.94</c:v>
                </c:pt>
                <c:pt idx="28">
                  <c:v>4.55</c:v>
                </c:pt>
                <c:pt idx="29">
                  <c:v>4.88</c:v>
                </c:pt>
                <c:pt idx="30">
                  <c:v>0</c:v>
                </c:pt>
                <c:pt idx="31">
                  <c:v>2.93</c:v>
                </c:pt>
                <c:pt idx="32">
                  <c:v>12</c:v>
                </c:pt>
                <c:pt idx="33">
                  <c:v>3.82</c:v>
                </c:pt>
                <c:pt idx="34">
                  <c:v>1.55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E3-4889-8B5B-2B5B75BBE9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3369328"/>
        <c:axId val="222331920"/>
      </c:barChart>
      <c:catAx>
        <c:axId val="1733693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22331920"/>
        <c:crosses val="autoZero"/>
        <c:auto val="1"/>
        <c:lblAlgn val="ctr"/>
        <c:lblOffset val="100"/>
        <c:noMultiLvlLbl val="0"/>
      </c:catAx>
      <c:valAx>
        <c:axId val="22233192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693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659632406514965"/>
          <c:y val="0.289068631590918"/>
          <c:w val="0.11881739633992121"/>
          <c:h val="0.3156670209305572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277082501101527"/>
          <c:y val="2.3506812600728458E-2"/>
          <c:w val="0.64961106433423388"/>
          <c:h val="0.9269188845016236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'ОБ 10 Сравнение отметок с отмет'!$B$8</c:f>
              <c:strCache>
                <c:ptCount val="1"/>
                <c:pt idx="0">
                  <c:v>Понизили (Отметка &lt; Отметка по журналу) %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Сравнение отметок с отмет'!$A$9:$A$42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Сравнение отметок с отмет'!$B$9:$B$42</c:f>
              <c:numCache>
                <c:formatCode>General</c:formatCode>
                <c:ptCount val="34"/>
                <c:pt idx="0">
                  <c:v>32.18</c:v>
                </c:pt>
                <c:pt idx="1">
                  <c:v>35.07</c:v>
                </c:pt>
                <c:pt idx="2">
                  <c:v>64</c:v>
                </c:pt>
                <c:pt idx="3">
                  <c:v>43.07</c:v>
                </c:pt>
                <c:pt idx="4">
                  <c:v>31.58</c:v>
                </c:pt>
                <c:pt idx="5">
                  <c:v>11.36</c:v>
                </c:pt>
                <c:pt idx="6">
                  <c:v>46.43</c:v>
                </c:pt>
                <c:pt idx="7">
                  <c:v>23.08</c:v>
                </c:pt>
                <c:pt idx="8">
                  <c:v>40</c:v>
                </c:pt>
                <c:pt idx="9">
                  <c:v>0</c:v>
                </c:pt>
                <c:pt idx="10">
                  <c:v>0</c:v>
                </c:pt>
                <c:pt idx="11">
                  <c:v>46.15</c:v>
                </c:pt>
                <c:pt idx="12">
                  <c:v>22.22</c:v>
                </c:pt>
                <c:pt idx="13">
                  <c:v>14.29</c:v>
                </c:pt>
                <c:pt idx="14">
                  <c:v>27.5</c:v>
                </c:pt>
                <c:pt idx="15">
                  <c:v>17.54</c:v>
                </c:pt>
                <c:pt idx="16">
                  <c:v>39.29</c:v>
                </c:pt>
                <c:pt idx="17">
                  <c:v>10.81</c:v>
                </c:pt>
                <c:pt idx="18">
                  <c:v>16.670000000000002</c:v>
                </c:pt>
                <c:pt idx="19">
                  <c:v>38.67</c:v>
                </c:pt>
                <c:pt idx="20">
                  <c:v>16.670000000000002</c:v>
                </c:pt>
                <c:pt idx="21">
                  <c:v>33.33</c:v>
                </c:pt>
                <c:pt idx="22">
                  <c:v>48.48</c:v>
                </c:pt>
                <c:pt idx="23">
                  <c:v>0</c:v>
                </c:pt>
                <c:pt idx="24">
                  <c:v>58.33</c:v>
                </c:pt>
                <c:pt idx="25">
                  <c:v>32.08</c:v>
                </c:pt>
                <c:pt idx="26">
                  <c:v>14.29</c:v>
                </c:pt>
                <c:pt idx="27">
                  <c:v>60</c:v>
                </c:pt>
                <c:pt idx="28">
                  <c:v>32.840000000000003</c:v>
                </c:pt>
                <c:pt idx="29">
                  <c:v>33.33</c:v>
                </c:pt>
                <c:pt idx="30">
                  <c:v>21.6</c:v>
                </c:pt>
                <c:pt idx="31">
                  <c:v>28.57</c:v>
                </c:pt>
                <c:pt idx="32">
                  <c:v>25.27</c:v>
                </c:pt>
                <c:pt idx="33">
                  <c:v>42.57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15-4811-ABAC-ABE6BEFDA220}"/>
            </c:ext>
          </c:extLst>
        </c:ser>
        <c:ser>
          <c:idx val="1"/>
          <c:order val="1"/>
          <c:tx>
            <c:strRef>
              <c:f>'ОБ 10 Сравнение отметок с отмет'!$C$8</c:f>
              <c:strCache>
                <c:ptCount val="1"/>
                <c:pt idx="0">
                  <c:v>Подтвердили (Отметка = Отметке по журналу) %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Сравнение отметок с отмет'!$A$9:$A$42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Сравнение отметок с отмет'!$C$9:$C$42</c:f>
              <c:numCache>
                <c:formatCode>General</c:formatCode>
                <c:ptCount val="34"/>
                <c:pt idx="0">
                  <c:v>62.47</c:v>
                </c:pt>
                <c:pt idx="1">
                  <c:v>58.75</c:v>
                </c:pt>
                <c:pt idx="2">
                  <c:v>32</c:v>
                </c:pt>
                <c:pt idx="3">
                  <c:v>49.35</c:v>
                </c:pt>
                <c:pt idx="4">
                  <c:v>52.63</c:v>
                </c:pt>
                <c:pt idx="5">
                  <c:v>86.36</c:v>
                </c:pt>
                <c:pt idx="6">
                  <c:v>50</c:v>
                </c:pt>
                <c:pt idx="7">
                  <c:v>76.92</c:v>
                </c:pt>
                <c:pt idx="8">
                  <c:v>60</c:v>
                </c:pt>
                <c:pt idx="9">
                  <c:v>100</c:v>
                </c:pt>
                <c:pt idx="10">
                  <c:v>80</c:v>
                </c:pt>
                <c:pt idx="11">
                  <c:v>53.85</c:v>
                </c:pt>
                <c:pt idx="12">
                  <c:v>72.22</c:v>
                </c:pt>
                <c:pt idx="13">
                  <c:v>85.71</c:v>
                </c:pt>
                <c:pt idx="14">
                  <c:v>62.5</c:v>
                </c:pt>
                <c:pt idx="15">
                  <c:v>80.7</c:v>
                </c:pt>
                <c:pt idx="16">
                  <c:v>50</c:v>
                </c:pt>
                <c:pt idx="17">
                  <c:v>86.49</c:v>
                </c:pt>
                <c:pt idx="18">
                  <c:v>83.33</c:v>
                </c:pt>
                <c:pt idx="19">
                  <c:v>53.59</c:v>
                </c:pt>
                <c:pt idx="20">
                  <c:v>83.33</c:v>
                </c:pt>
                <c:pt idx="21">
                  <c:v>66.67</c:v>
                </c:pt>
                <c:pt idx="22">
                  <c:v>51.52</c:v>
                </c:pt>
                <c:pt idx="23">
                  <c:v>100</c:v>
                </c:pt>
                <c:pt idx="24">
                  <c:v>37.5</c:v>
                </c:pt>
                <c:pt idx="25">
                  <c:v>62.26</c:v>
                </c:pt>
                <c:pt idx="26">
                  <c:v>85.71</c:v>
                </c:pt>
                <c:pt idx="27">
                  <c:v>40</c:v>
                </c:pt>
                <c:pt idx="28">
                  <c:v>62.69</c:v>
                </c:pt>
                <c:pt idx="29">
                  <c:v>66.67</c:v>
                </c:pt>
                <c:pt idx="30">
                  <c:v>71.2</c:v>
                </c:pt>
                <c:pt idx="31">
                  <c:v>61.9</c:v>
                </c:pt>
                <c:pt idx="32">
                  <c:v>67.03</c:v>
                </c:pt>
                <c:pt idx="33">
                  <c:v>46.53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15-4811-ABAC-ABE6BEFDA220}"/>
            </c:ext>
          </c:extLst>
        </c:ser>
        <c:ser>
          <c:idx val="2"/>
          <c:order val="2"/>
          <c:tx>
            <c:strRef>
              <c:f>'ОБ 10 Сравнение отметок с отмет'!$D$8</c:f>
              <c:strCache>
                <c:ptCount val="1"/>
                <c:pt idx="0">
                  <c:v>Повысили (Отметка &gt; Отметка по журналу) %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5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'ОБ 10 Сравнение отметок с отмет'!$A$9:$A$42</c:f>
              <c:strCache>
                <c:ptCount val="34"/>
                <c:pt idx="0">
                  <c:v>РФ</c:v>
                </c:pt>
                <c:pt idx="1">
                  <c:v>Приморский край</c:v>
                </c:pt>
                <c:pt idx="2">
                  <c:v>Лазовский муниципальный округ</c:v>
                </c:pt>
                <c:pt idx="3">
                  <c:v>Владивостокский городской округ</c:v>
                </c:pt>
                <c:pt idx="4">
                  <c:v>Артемовский городской округ</c:v>
                </c:pt>
                <c:pt idx="5">
                  <c:v>Кавалеровский муниципальный округ</c:v>
                </c:pt>
                <c:pt idx="6">
                  <c:v>Черниговский муниципальный округ</c:v>
                </c:pt>
                <c:pt idx="7">
                  <c:v>Яковлевский муниципальный округ</c:v>
                </c:pt>
                <c:pt idx="8">
                  <c:v>Ольгинский муниципальный округ</c:v>
                </c:pt>
                <c:pt idx="9">
                  <c:v>Октябрьский муниципальный округ</c:v>
                </c:pt>
                <c:pt idx="10">
                  <c:v>Анучинский муниципальный округ</c:v>
                </c:pt>
                <c:pt idx="11">
                  <c:v>Ханкайский муниципальный округ</c:v>
                </c:pt>
                <c:pt idx="12">
                  <c:v>Городской округ Большой Камень</c:v>
                </c:pt>
                <c:pt idx="13">
                  <c:v>Дальнереченский муниципальный округ</c:v>
                </c:pt>
                <c:pt idx="14">
                  <c:v>Фокино</c:v>
                </c:pt>
                <c:pt idx="15">
                  <c:v>Михайловский муниципальный округ</c:v>
                </c:pt>
                <c:pt idx="16">
                  <c:v>Пожарский муниципальный округ</c:v>
                </c:pt>
                <c:pt idx="17">
                  <c:v>Муниципальный округ город Партизанск</c:v>
                </c:pt>
                <c:pt idx="18">
                  <c:v>Муниципальный округ Спасск-Дальний</c:v>
                </c:pt>
                <c:pt idx="19">
                  <c:v>Уссурийский городской округ</c:v>
                </c:pt>
                <c:pt idx="20">
                  <c:v>Шкотовский муниципальный округ</c:v>
                </c:pt>
                <c:pt idx="21">
                  <c:v>Кировский муниципальный округ</c:v>
                </c:pt>
                <c:pt idx="22">
                  <c:v>Хорольский муниципальный округ</c:v>
                </c:pt>
                <c:pt idx="23">
                  <c:v>Чугуевский муниципальный округ</c:v>
                </c:pt>
                <c:pt idx="24">
                  <c:v>Тернейский муниципальный округ</c:v>
                </c:pt>
                <c:pt idx="25">
                  <c:v>Арсеньевский городской округ</c:v>
                </c:pt>
                <c:pt idx="26">
                  <c:v>Пограничный муниципальный округ</c:v>
                </c:pt>
                <c:pt idx="27">
                  <c:v>Надеждинский муниципальный район</c:v>
                </c:pt>
                <c:pt idx="28">
                  <c:v>Хасанский муниципальный округ</c:v>
                </c:pt>
                <c:pt idx="29">
                  <c:v>Красноармейский муниципальный округ</c:v>
                </c:pt>
                <c:pt idx="30">
                  <c:v>Находкинский городской округ</c:v>
                </c:pt>
                <c:pt idx="31">
                  <c:v>Дальнегорский муниципальный округ</c:v>
                </c:pt>
                <c:pt idx="32">
                  <c:v>Лесозаводский муниципальный округ</c:v>
                </c:pt>
                <c:pt idx="33">
                  <c:v>Приморский край (региональное подчинение)</c:v>
                </c:pt>
              </c:strCache>
            </c:strRef>
          </c:cat>
          <c:val>
            <c:numRef>
              <c:f>'ОБ 10 Сравнение отметок с отмет'!$D$9:$D$42</c:f>
              <c:numCache>
                <c:formatCode>General</c:formatCode>
                <c:ptCount val="34"/>
                <c:pt idx="0">
                  <c:v>5.35</c:v>
                </c:pt>
                <c:pt idx="1">
                  <c:v>6.18</c:v>
                </c:pt>
                <c:pt idx="2">
                  <c:v>4</c:v>
                </c:pt>
                <c:pt idx="3">
                  <c:v>7.58</c:v>
                </c:pt>
                <c:pt idx="4">
                  <c:v>15.79</c:v>
                </c:pt>
                <c:pt idx="5">
                  <c:v>2.27</c:v>
                </c:pt>
                <c:pt idx="6">
                  <c:v>3.57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20</c:v>
                </c:pt>
                <c:pt idx="11">
                  <c:v>0</c:v>
                </c:pt>
                <c:pt idx="12">
                  <c:v>5.56</c:v>
                </c:pt>
                <c:pt idx="13">
                  <c:v>0</c:v>
                </c:pt>
                <c:pt idx="14">
                  <c:v>10</c:v>
                </c:pt>
                <c:pt idx="15">
                  <c:v>1.75</c:v>
                </c:pt>
                <c:pt idx="16">
                  <c:v>10.71</c:v>
                </c:pt>
                <c:pt idx="17">
                  <c:v>2.7</c:v>
                </c:pt>
                <c:pt idx="18">
                  <c:v>0</c:v>
                </c:pt>
                <c:pt idx="19">
                  <c:v>7.73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4.17</c:v>
                </c:pt>
                <c:pt idx="25">
                  <c:v>5.66</c:v>
                </c:pt>
                <c:pt idx="26">
                  <c:v>0</c:v>
                </c:pt>
                <c:pt idx="27">
                  <c:v>0</c:v>
                </c:pt>
                <c:pt idx="28">
                  <c:v>4.4800000000000004</c:v>
                </c:pt>
                <c:pt idx="29">
                  <c:v>0</c:v>
                </c:pt>
                <c:pt idx="30">
                  <c:v>7.2</c:v>
                </c:pt>
                <c:pt idx="31">
                  <c:v>9.52</c:v>
                </c:pt>
                <c:pt idx="32">
                  <c:v>7.69</c:v>
                </c:pt>
                <c:pt idx="33">
                  <c:v>10.89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115-4811-ABAC-ABE6BEFDA220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3370528"/>
        <c:axId val="79491440"/>
      </c:barChart>
      <c:catAx>
        <c:axId val="17337052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9491440"/>
        <c:crosses val="autoZero"/>
        <c:auto val="1"/>
        <c:lblAlgn val="ctr"/>
        <c:lblOffset val="100"/>
        <c:noMultiLvlLbl val="0"/>
      </c:catAx>
      <c:valAx>
        <c:axId val="79491440"/>
        <c:scaling>
          <c:orientation val="minMax"/>
          <c:max val="1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33705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7647556751799049"/>
          <c:y val="0.28563351785424024"/>
          <c:w val="0.11913387853411504"/>
          <c:h val="0.324020799070092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>
          <a:solidFill>
            <a:schemeClr val="tx1"/>
          </a:solidFill>
        </a:defRPr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71A82C1-5FFE-99FC-44F7-8EBF2B1B988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0B3D208-D754-2459-EAA9-83F5DB9316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F74271-1331-4452-881E-898437D3224A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34E2EEE-26BA-EF38-8770-4D4B49411E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3650DF-EBD7-1244-E1D3-0E3B856241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9DB568-9709-4CEA-A565-5ED5DEAE58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45616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71C531-2026-422A-AC09-D689914D3051}" type="datetimeFigureOut">
              <a:rPr lang="ru-RU" smtClean="0"/>
              <a:t>07.07.2026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3C417-27E4-4FB8-9B77-C7EDFB723A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838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2CD8070-D9CD-8D41-1F42-C33AE22D67F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5767F854-6F87-EA0C-1A9B-AB8A17037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8" name="Текст 2">
            <a:extLst>
              <a:ext uri="{FF2B5EF4-FFF2-40B4-BE49-F238E27FC236}">
                <a16:creationId xmlns:a16="http://schemas.microsoft.com/office/drawing/2014/main" id="{A3AC097A-484F-D4FF-B96D-5C68211E0D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490363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2C1D20F5-CE80-6AB5-012B-ED08711CB1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12191999 w 12192000"/>
              <a:gd name="connsiteY3" fmla="*/ 6858000 h 6858000"/>
              <a:gd name="connsiteX4" fmla="*/ 12191999 w 12192000"/>
              <a:gd name="connsiteY4" fmla="*/ 3430270 h 6858000"/>
              <a:gd name="connsiteX5" fmla="*/ 8764269 w 12192000"/>
              <a:gd name="connsiteY5" fmla="*/ 6858000 h 6858000"/>
              <a:gd name="connsiteX6" fmla="*/ 0 w 12192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2191999" y="6858000"/>
                </a:lnTo>
                <a:lnTo>
                  <a:pt x="12191999" y="3430270"/>
                </a:lnTo>
                <a:cubicBezTo>
                  <a:pt x="12191999" y="5329555"/>
                  <a:pt x="10662919" y="6858000"/>
                  <a:pt x="8764269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id="{65A9FB47-03F0-836A-5245-19852DA4EDB5}"/>
              </a:ext>
            </a:extLst>
          </p:cNvPr>
          <p:cNvSpPr/>
          <p:nvPr/>
        </p:nvSpPr>
        <p:spPr>
          <a:xfrm>
            <a:off x="8764269" y="3430270"/>
            <a:ext cx="3427730" cy="3427729"/>
          </a:xfrm>
          <a:custGeom>
            <a:avLst/>
            <a:gdLst>
              <a:gd name="connsiteX0" fmla="*/ 3427730 w 3427730"/>
              <a:gd name="connsiteY0" fmla="*/ 0 h 3427729"/>
              <a:gd name="connsiteX1" fmla="*/ 0 w 3427730"/>
              <a:gd name="connsiteY1" fmla="*/ 3427730 h 3427729"/>
              <a:gd name="connsiteX2" fmla="*/ 3427730 w 3427730"/>
              <a:gd name="connsiteY2" fmla="*/ 3427730 h 3427729"/>
              <a:gd name="connsiteX3" fmla="*/ 3427730 w 3427730"/>
              <a:gd name="connsiteY3" fmla="*/ 0 h 3427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7730" h="3427729">
                <a:moveTo>
                  <a:pt x="3427730" y="0"/>
                </a:moveTo>
                <a:cubicBezTo>
                  <a:pt x="3427730" y="1899285"/>
                  <a:pt x="1898650" y="3427730"/>
                  <a:pt x="0" y="3427730"/>
                </a:cubicBezTo>
                <a:lnTo>
                  <a:pt x="3427730" y="3427730"/>
                </a:lnTo>
                <a:lnTo>
                  <a:pt x="3427730" y="0"/>
                </a:lnTo>
                <a:close/>
              </a:path>
            </a:pathLst>
          </a:custGeom>
          <a:solidFill>
            <a:srgbClr val="138189"/>
          </a:soli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303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3D96DD-D849-71BA-6111-25ADD9B57E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Рисунок 18">
            <a:extLst>
              <a:ext uri="{FF2B5EF4-FFF2-40B4-BE49-F238E27FC236}">
                <a16:creationId xmlns:a16="http://schemas.microsoft.com/office/drawing/2014/main" id="{E797736F-CF0D-0124-7BE7-75B7E68531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1150" y="341630"/>
            <a:ext cx="6174740" cy="6174740"/>
          </a:xfrm>
          <a:custGeom>
            <a:avLst/>
            <a:gdLst>
              <a:gd name="connsiteX0" fmla="*/ 3087371 w 6174740"/>
              <a:gd name="connsiteY0" fmla="*/ 0 h 6174740"/>
              <a:gd name="connsiteX1" fmla="*/ 4813490 w 6174740"/>
              <a:gd name="connsiteY1" fmla="*/ 527309 h 6174740"/>
              <a:gd name="connsiteX2" fmla="*/ 4992272 w 6174740"/>
              <a:gd name="connsiteY2" fmla="*/ 661004 h 6174740"/>
              <a:gd name="connsiteX3" fmla="*/ 5051169 w 6174740"/>
              <a:gd name="connsiteY3" fmla="*/ 705048 h 6174740"/>
              <a:gd name="connsiteX4" fmla="*/ 5270421 w 6174740"/>
              <a:gd name="connsiteY4" fmla="*/ 904320 h 6174740"/>
              <a:gd name="connsiteX5" fmla="*/ 6174740 w 6174740"/>
              <a:gd name="connsiteY5" fmla="*/ 3087370 h 6174740"/>
              <a:gd name="connsiteX6" fmla="*/ 6035981 w 6174740"/>
              <a:gd name="connsiteY6" fmla="*/ 4005410 h 6174740"/>
              <a:gd name="connsiteX7" fmla="*/ 5802213 w 6174740"/>
              <a:gd name="connsiteY7" fmla="*/ 4558935 h 6174740"/>
              <a:gd name="connsiteX8" fmla="*/ 4559217 w 6174740"/>
              <a:gd name="connsiteY8" fmla="*/ 5802085 h 6174740"/>
              <a:gd name="connsiteX9" fmla="*/ 3557662 w 6174740"/>
              <a:gd name="connsiteY9" fmla="*/ 6139164 h 6174740"/>
              <a:gd name="connsiteX10" fmla="*/ 3403119 w 6174740"/>
              <a:gd name="connsiteY10" fmla="*/ 6158799 h 6174740"/>
              <a:gd name="connsiteX11" fmla="*/ 3246290 w 6174740"/>
              <a:gd name="connsiteY11" fmla="*/ 6170723 h 6174740"/>
              <a:gd name="connsiteX12" fmla="*/ 3087370 w 6174740"/>
              <a:gd name="connsiteY12" fmla="*/ 6174740 h 6174740"/>
              <a:gd name="connsiteX13" fmla="*/ 2928506 w 6174740"/>
              <a:gd name="connsiteY13" fmla="*/ 6170723 h 6174740"/>
              <a:gd name="connsiteX14" fmla="*/ 0 w 6174740"/>
              <a:gd name="connsiteY14" fmla="*/ 3087370 h 6174740"/>
              <a:gd name="connsiteX15" fmla="*/ 3087371 w 6174740"/>
              <a:gd name="connsiteY15" fmla="*/ 0 h 6174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174740" h="6174740">
                <a:moveTo>
                  <a:pt x="3087371" y="0"/>
                </a:moveTo>
                <a:cubicBezTo>
                  <a:pt x="3726736" y="0"/>
                  <a:pt x="4320739" y="194400"/>
                  <a:pt x="4813490" y="527309"/>
                </a:cubicBezTo>
                <a:lnTo>
                  <a:pt x="4992272" y="661004"/>
                </a:lnTo>
                <a:lnTo>
                  <a:pt x="5051169" y="705048"/>
                </a:lnTo>
                <a:cubicBezTo>
                  <a:pt x="5127411" y="767969"/>
                  <a:pt x="5200581" y="834479"/>
                  <a:pt x="5270421" y="904320"/>
                </a:cubicBezTo>
                <a:cubicBezTo>
                  <a:pt x="5829142" y="1463040"/>
                  <a:pt x="6174740" y="2234883"/>
                  <a:pt x="6174740" y="3087370"/>
                </a:cubicBezTo>
                <a:cubicBezTo>
                  <a:pt x="6174740" y="3407053"/>
                  <a:pt x="6126163" y="3715395"/>
                  <a:pt x="6035981" y="4005410"/>
                </a:cubicBezTo>
                <a:cubicBezTo>
                  <a:pt x="5975860" y="4198754"/>
                  <a:pt x="5897249" y="4383952"/>
                  <a:pt x="5802213" y="4558935"/>
                </a:cubicBezTo>
                <a:cubicBezTo>
                  <a:pt x="5517105" y="5083885"/>
                  <a:pt x="5084177" y="5516897"/>
                  <a:pt x="4559217" y="5802085"/>
                </a:cubicBezTo>
                <a:cubicBezTo>
                  <a:pt x="4252991" y="5968444"/>
                  <a:pt x="3915448" y="6084501"/>
                  <a:pt x="3557662" y="6139164"/>
                </a:cubicBezTo>
                <a:cubicBezTo>
                  <a:pt x="3506550" y="6146972"/>
                  <a:pt x="3455025" y="6153528"/>
                  <a:pt x="3403119" y="6158799"/>
                </a:cubicBezTo>
                <a:cubicBezTo>
                  <a:pt x="3351213" y="6164070"/>
                  <a:pt x="3298926" y="6168055"/>
                  <a:pt x="3246290" y="6170723"/>
                </a:cubicBezTo>
                <a:lnTo>
                  <a:pt x="3087370" y="6174740"/>
                </a:lnTo>
                <a:lnTo>
                  <a:pt x="2928506" y="6170723"/>
                </a:lnTo>
                <a:cubicBezTo>
                  <a:pt x="1297346" y="6088026"/>
                  <a:pt x="0" y="4739065"/>
                  <a:pt x="0" y="3087370"/>
                </a:cubicBezTo>
                <a:cubicBezTo>
                  <a:pt x="0" y="1382395"/>
                  <a:pt x="1382395" y="0"/>
                  <a:pt x="3087371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9F91FFF6-4C03-7D93-625D-47EC299240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7040" y="1097281"/>
            <a:ext cx="4663440" cy="5562599"/>
          </a:xfrm>
        </p:spPr>
        <p:txBody>
          <a:bodyPr/>
          <a:lstStyle>
            <a:lvl1pPr algn="l"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chemeClr val="bg1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chemeClr val="bg1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3894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marL="3429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8001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1257300" indent="-34290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6573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2114550" indent="-285750" algn="l">
              <a:buClr>
                <a:srgbClr val="138189"/>
              </a:buClr>
              <a:buFont typeface="Arial" panose="020B0604020202020204" pitchFamily="34" charset="0"/>
              <a:buChar char="•"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79693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9E31CE9-C203-BF5A-9453-3523A756FD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EBA04DC2-40A0-83AD-C210-4FB4ACA435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654E0DCD-021D-F45C-2EDF-22567DC72B9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4425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217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D7C2658-4A48-CBAF-1A82-0E58F5EBF1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id="{AE1843D4-49AC-1F6A-A790-A50BD02BD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Объект 2">
            <a:extLst>
              <a:ext uri="{FF2B5EF4-FFF2-40B4-BE49-F238E27FC236}">
                <a16:creationId xmlns:a16="http://schemas.microsoft.com/office/drawing/2014/main" id="{0D165736-A4CD-E14C-E750-388DB8D36EF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76412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74950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CF78266-F8A0-5247-11A9-BBF2F4FB57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1DDF331-2770-C4DD-6ACE-560DF3BAD0E4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294120" y="2065654"/>
            <a:ext cx="51663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3400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D5270E1-4BAB-A5BC-91CF-58DB05B928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2C9606-4E2E-4588-40EE-C339CEA786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1097281"/>
            <a:ext cx="10728960" cy="594360"/>
          </a:xfrm>
        </p:spPr>
        <p:txBody>
          <a:bodyPr>
            <a:normAutofit/>
          </a:bodyPr>
          <a:lstStyle>
            <a:lvl1pPr algn="l">
              <a:defRPr sz="2800">
                <a:solidFill>
                  <a:srgbClr val="138189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766FB59C-7FD0-9327-5560-951BAC891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2065654"/>
            <a:ext cx="10728960" cy="4594226"/>
          </a:xfrm>
        </p:spPr>
        <p:txBody>
          <a:bodyPr/>
          <a:lstStyle>
            <a:lvl1pPr algn="l"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1pPr>
            <a:lvl2pPr marL="4572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2pPr>
            <a:lvl3pPr marL="9144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3pPr>
            <a:lvl4pPr marL="1371600" indent="0" algn="l">
              <a:buFontTx/>
              <a:buNone/>
              <a:defRPr lang="ru-RU" dirty="0" smtClean="0">
                <a:solidFill>
                  <a:srgbClr val="161616"/>
                </a:solidFill>
                <a:latin typeface="Montserrat regular" panose="00000500000000000000" pitchFamily="2" charset="-52"/>
              </a:defRPr>
            </a:lvl4pPr>
            <a:lvl5pPr marL="1828800" indent="0" algn="l">
              <a:buFontTx/>
              <a:buNone/>
              <a:defRPr lang="ru-RU" dirty="0">
                <a:solidFill>
                  <a:srgbClr val="161616"/>
                </a:solidFill>
                <a:latin typeface="Montserrat regular" panose="00000500000000000000" pitchFamily="2" charset="-52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880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C76EB2BD-F2B4-D605-EF79-8FBD2DA6A49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8" name="Рисунок 27">
            <a:extLst>
              <a:ext uri="{FF2B5EF4-FFF2-40B4-BE49-F238E27FC236}">
                <a16:creationId xmlns:a16="http://schemas.microsoft.com/office/drawing/2014/main" id="{598F62C9-8BAB-8957-DA8D-D17A7AC685D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5334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cubicBezTo>
                  <a:pt x="12192000" y="3799205"/>
                  <a:pt x="9133205" y="6858000"/>
                  <a:pt x="5334000" y="6858000"/>
                </a:cubicBez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626356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70FFDF-0F1C-1BDE-2C7C-6F1EEA51E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56760"/>
            <a:ext cx="10515600" cy="9723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42A32B-87BF-A1C4-AE44-6C01AC3A9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5547360"/>
            <a:ext cx="10515600" cy="1112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3279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0" r:id="rId3"/>
    <p:sldLayoutId id="2147483663" r:id="rId4"/>
    <p:sldLayoutId id="2147483669" r:id="rId5"/>
    <p:sldLayoutId id="2147483664" r:id="rId6"/>
    <p:sldLayoutId id="2147483668" r:id="rId7"/>
    <p:sldLayoutId id="2147483665" r:id="rId8"/>
    <p:sldLayoutId id="2147483651" r:id="rId9"/>
    <p:sldLayoutId id="2147483661" r:id="rId10"/>
    <p:sldLayoutId id="2147483662" r:id="rId11"/>
  </p:sldLayoutIdLst>
  <p:hf sldNum="0"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2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7006AD5E-8059-51D8-7B2E-A3A2EF52D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108" y="4317863"/>
            <a:ext cx="10515600" cy="972343"/>
          </a:xfrm>
        </p:spPr>
        <p:txBody>
          <a:bodyPr>
            <a:noAutofit/>
          </a:bodyPr>
          <a:lstStyle/>
          <a:p>
            <a:r>
              <a:rPr lang="ru-RU" sz="2800" b="1" dirty="0"/>
              <a:t>Результаты Всероссийских проверочных работ   </a:t>
            </a:r>
            <a:br>
              <a:rPr lang="ru-RU" sz="2800" b="1" dirty="0"/>
            </a:br>
            <a:r>
              <a:rPr lang="ru-RU" sz="2800" b="1" dirty="0"/>
              <a:t>в  Приморском крае в 2026 году</a:t>
            </a:r>
            <a:br>
              <a:rPr lang="ru-RU" sz="2800" b="1" dirty="0"/>
            </a:br>
            <a:br>
              <a:rPr lang="ru-RU" sz="2800" b="1" dirty="0"/>
            </a:br>
            <a:r>
              <a:rPr lang="ru-RU" sz="2800" b="1" dirty="0"/>
              <a:t>ОБЩЕСТВОЗНАНИЕ</a:t>
            </a:r>
          </a:p>
        </p:txBody>
      </p:sp>
    </p:spTree>
    <p:extLst>
      <p:ext uri="{BB962C8B-B14F-4D97-AF65-F5344CB8AC3E}">
        <p14:creationId xmlns:p14="http://schemas.microsoft.com/office/powerpoint/2010/main" val="2056701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A8DE728-A729-419E-842F-CAAEEDC7F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165" y="892142"/>
            <a:ext cx="8637702" cy="5758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094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7C2B72-B916-473E-9F04-897B6EAC8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860" y="750740"/>
            <a:ext cx="8779104" cy="585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0489C62-1CFA-4CC7-99D1-8C437D4AA5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4633013"/>
              </p:ext>
            </p:extLst>
          </p:nvPr>
        </p:nvGraphicFramePr>
        <p:xfrm>
          <a:off x="301658" y="727364"/>
          <a:ext cx="11679810" cy="5978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396016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3500" y="280600"/>
            <a:ext cx="4729185" cy="44676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по оценкам,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A24049A1-5A7B-4F8E-8096-064349E53C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8766743"/>
              </p:ext>
            </p:extLst>
          </p:nvPr>
        </p:nvGraphicFramePr>
        <p:xfrm>
          <a:off x="282803" y="727363"/>
          <a:ext cx="11755225" cy="60410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814525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5285" y="160020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8 класс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3223E292-2EED-4E5C-8951-CFC3B0F46B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3603207"/>
              </p:ext>
            </p:extLst>
          </p:nvPr>
        </p:nvGraphicFramePr>
        <p:xfrm>
          <a:off x="546755" y="1036948"/>
          <a:ext cx="11340445" cy="5505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429717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2101" y="21658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Достижение планируемых результатов, 10 класс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28FB7370-EC24-4DEC-8F8C-596A574821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6809127"/>
              </p:ext>
            </p:extLst>
          </p:nvPr>
        </p:nvGraphicFramePr>
        <p:xfrm>
          <a:off x="292231" y="810941"/>
          <a:ext cx="11623249" cy="58304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6564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751D3D0F-8A80-44DD-90C8-167F9221D0C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3947323"/>
              </p:ext>
            </p:extLst>
          </p:nvPr>
        </p:nvGraphicFramePr>
        <p:xfrm>
          <a:off x="490194" y="768927"/>
          <a:ext cx="11604395" cy="597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54174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6AA098EB-00A5-4472-B92F-2DD914CDD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6002" y="322118"/>
            <a:ext cx="8273934" cy="446809"/>
          </a:xfrm>
        </p:spPr>
        <p:txBody>
          <a:bodyPr>
            <a:normAutofit fontScale="90000"/>
          </a:bodyPr>
          <a:lstStyle/>
          <a:p>
            <a:r>
              <a:rPr lang="ru-RU" dirty="0"/>
              <a:t>Сравнение отметок с отметками по журналу,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DC4F7C71-6778-43E4-9CA3-38469B1748F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5627117"/>
              </p:ext>
            </p:extLst>
          </p:nvPr>
        </p:nvGraphicFramePr>
        <p:xfrm>
          <a:off x="232065" y="768928"/>
          <a:ext cx="11570294" cy="5942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319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E7192A1F-275E-951D-1242-8D6271F06B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1857" y="1993557"/>
            <a:ext cx="10068285" cy="4740464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200" b="1" dirty="0"/>
              <a:t>Основные результаты </a:t>
            </a:r>
          </a:p>
          <a:p>
            <a:pPr algn="ctr"/>
            <a:r>
              <a:rPr lang="ru-RU" sz="7200" b="1" dirty="0"/>
              <a:t>по обществознанию (8, 10 </a:t>
            </a:r>
            <a:r>
              <a:rPr lang="ru-RU" sz="7200" b="1" dirty="0" err="1"/>
              <a:t>кл</a:t>
            </a:r>
            <a:r>
              <a:rPr lang="ru-RU" sz="7200" b="1" dirty="0"/>
              <a:t>.):</a:t>
            </a:r>
          </a:p>
          <a:p>
            <a:pPr algn="ctr"/>
            <a:endParaRPr lang="ru-RU" sz="4400" b="1" dirty="0"/>
          </a:p>
          <a:p>
            <a:pPr marL="457200" indent="-457200" algn="ctr">
              <a:buFontTx/>
              <a:buChar char="-"/>
            </a:pPr>
            <a:r>
              <a:rPr lang="ru-RU" sz="6600" dirty="0"/>
              <a:t>выполнение заданий группами участников;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распределение первичных баллов;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статистика по отметкам;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достижение планируемых результатов;</a:t>
            </a:r>
          </a:p>
          <a:p>
            <a:pPr marL="457200" indent="-457200" algn="ctr">
              <a:buFontTx/>
              <a:buChar char="-"/>
            </a:pPr>
            <a:r>
              <a:rPr lang="ru-RU" sz="6600" dirty="0"/>
              <a:t>сравнение отметок с отметками по журналу.</a:t>
            </a:r>
          </a:p>
          <a:p>
            <a:pPr marL="457200" indent="-457200" algn="just">
              <a:buFontTx/>
              <a:buChar char="-"/>
            </a:pPr>
            <a:endParaRPr lang="ru-RU" sz="6600" dirty="0"/>
          </a:p>
          <a:p>
            <a:pPr marL="457200" indent="-457200" algn="just">
              <a:buFontTx/>
              <a:buChar char="-"/>
            </a:pP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950922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80464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Распределение первичных баллов, 8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01F68B2E-2EAD-4443-A06F-889AC541A2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986355"/>
              </p:ext>
            </p:extLst>
          </p:nvPr>
        </p:nvGraphicFramePr>
        <p:xfrm>
          <a:off x="141402" y="1474825"/>
          <a:ext cx="12050597" cy="5114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20068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60C63-0204-4699-A801-2C5AAA95F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683" y="104263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обществознание – 8 класс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9EF5576-3DEE-4E42-B687-82C61C63CC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24299408"/>
              </p:ext>
            </p:extLst>
          </p:nvPr>
        </p:nvGraphicFramePr>
        <p:xfrm>
          <a:off x="100552" y="698623"/>
          <a:ext cx="11990895" cy="6128985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87225">
                  <a:extLst>
                    <a:ext uri="{9D8B030D-6E8A-4147-A177-3AD203B41FA5}">
                      <a16:colId xmlns:a16="http://schemas.microsoft.com/office/drawing/2014/main" val="3122005917"/>
                    </a:ext>
                  </a:extLst>
                </a:gridCol>
                <a:gridCol w="10903670">
                  <a:extLst>
                    <a:ext uri="{9D8B030D-6E8A-4147-A177-3AD203B41FA5}">
                      <a16:colId xmlns:a16="http://schemas.microsoft.com/office/drawing/2014/main" val="3350712513"/>
                    </a:ext>
                  </a:extLst>
                </a:gridCol>
              </a:tblGrid>
              <a:tr h="90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4206959240"/>
                  </a:ext>
                </a:extLst>
              </a:tr>
              <a:tr h="1352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1.1. Применять знания об информации как важном ресурсе современного общества, характеризовать духовно-нравственные ценности (в том числе нормы морали и нравственности, гуманизм, милосердие, справедливость) нашего общества, информационную культуру и информационную безопасность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761625524"/>
                  </a:ext>
                </a:extLst>
              </a:tr>
              <a:tr h="1352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1.2. Применять знания об информации как важном ресурсе современного общества, характеризовать духовно-нравственные ценности (в том числе нормы морали и нравственности, гуманизм, милосердие, справедливость) нашего общества, информационную культуру и информационную безопасность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3024977370"/>
                  </a:ext>
                </a:extLst>
              </a:tr>
              <a:tr h="4700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2. Применять знания об экономической жизни общества, ее основных проявлениях, экономических системах, о собственности, механизме рыночного регулирования экономики, финансовых отношениях, роли государства в экономике, видах налогов, об основах государственной бюджетной и денежно-кредитной политики, о влиянии государственной политики на развитие конкуренции, процессах и явлениях в духовной жизни общества, о науке и образовании, системе образования в Российской Федерации, о религии, мировых религиях, об искусстве и его видах, об информации как важном ресурсе современного общества; классифицировать (в том числе устанавливать существенный признак классификации) механизмы государственного регулирования экономики, о процессах и явлениях в духовной жизни общества, о науке и образовании, системе образования в Российской Федерации, о религии, мировых религиях, об искусстве и его видах; об информации как важном ресурсе современного общества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598524143"/>
                  </a:ext>
                </a:extLst>
              </a:tr>
              <a:tr h="3138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3. Применять знания об экономической жизни общества, ее основных проявлениях, экономических системах, о собственности, механизме рыночного регулирования экономики, финансовых отношениях, роли государства в экономике, видах налогов, об основах государственной бюджетной и денежно-кредитной политики, о влиянии государственной политики на развитие конкуренции, процессах и явлениях в духовной жизни общества, о науке и образовании, системе образования в Российской Федерации, о религии, мировых религиях, об искусстве и его видах, информации как важном ресурсе современного общества; сравнивать различные способы хозяйствования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3687198984"/>
                  </a:ext>
                </a:extLst>
              </a:tr>
              <a:tr h="5147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4. Приобретать опыт использования знаний, включая основы финансовой грамотности, в практической деятельности и повседневной жизни: для анализа потребления домашнего хозяйства, структуры семейного бюджета, составления личного финансового плана; выбора профессии и оценки собственных перспектив в профессиональной сфере; выбора форм сбережений; реализации и защиты прав потребителя (в том числе финансовых услуг); осознанного выполнения гражданских обязанностей; выбора профессии и оценки собственных перспектив в профессиональной сфере; оценивать собственные поступки и поступки других людей с точки зрения их экономической рациональности (сложившиеся модели поведения производителей и потребителей, а также граждан, защищающих свои экономические интересы; практики осуществления экономических действий на основе рационального выбора в условиях ограниченных ресурсов; использования различных способов повышения эффективности производства, распределения семейных ресурсов; для оценки рисков осуществления финансовых мошенничеств, применения недобросовестных практик)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2927205640"/>
                  </a:ext>
                </a:extLst>
              </a:tr>
              <a:tr h="291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5.1. Определять и аргументировать с точки зрения социальных ценностей и с опорой на обществоведческие знания, факты общественной жизни свое отношение к предпринимательству и развитию собственного бизнеса; приводить примеры способов повышения эффективности производства, деятельности и проявления основных функций различных финансовых посредников, использования способов повышения эффективности производства, политики Российского государства в сфере культуры и образования, влияния образования на социализацию личности; оценивать собственные поступки, поведение людей в духовной сфере жизни общества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3472547411"/>
                  </a:ext>
                </a:extLst>
              </a:tr>
              <a:tr h="291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5.2. Определять и аргументировать с точки зрения социальных ценностей и с опорой на обществоведческие знания, факты общественной жизни свое отношение к предпринимательству и развитию собственного бизнеса; приводить примеры способов повышения эффективности производства, деятельности и проявления основных функций различных финансовых посредников, использования способов повышения эффективности производства, политики Российского государства в сфере культуры и образования, влияния образования на социализацию личности; оценивать собственные поступки, поведение людей в духовной сфере жизни общества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3954811138"/>
                  </a:ext>
                </a:extLst>
              </a:tr>
              <a:tr h="7156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6.1. Применять знания об экономической жизни общества; приводить примеры способов повышения эффективности производства, деятельности и проявления основных функций различных финансовых посредников, использования способов повышения эффективности производства; классифицировать (в том числе устанавливать существенный признак классификации) экономические явления; использовать полученные знания для объяснения причин достижения (недостижения) результатов экономической деятельности, основных механизмов государственного регулирования экономики, государственной политики по развитию конкуренции, социально-экономической роли и функций предпринимательства, причин и последствий безработицы, необходимости правомерного налогового поведения; применять знания о процессах и явлениях в духовной жизни общества, о науке и образовании, системе образования в Российской Федерации, о религии, мировых религиях, об искусстве и его видах; приводить примеры политики Российского государства в сфере культуры и образования, влияния образования на социализацию личности, правил информационной безопасности; устанавливать и объяснять взаимосвязь развития духовной культуры и формирования личности, взаимовлияние науки и образования; анализировать, систематизировать, критически оценивать и обобщать социальную информацию, представленную в разных формах (описательную, графическую, аудиовизуальную), при изучении культуры, науки и образования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3489854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E60C63-0204-4699-A801-2C5AAA95F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2683" y="104263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обществознание – 8 класс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59EF5576-3DEE-4E42-B687-82C61C63CC7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8883121"/>
              </p:ext>
            </p:extLst>
          </p:nvPr>
        </p:nvGraphicFramePr>
        <p:xfrm>
          <a:off x="100552" y="764611"/>
          <a:ext cx="11990895" cy="573708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030664">
                  <a:extLst>
                    <a:ext uri="{9D8B030D-6E8A-4147-A177-3AD203B41FA5}">
                      <a16:colId xmlns:a16="http://schemas.microsoft.com/office/drawing/2014/main" val="3122005917"/>
                    </a:ext>
                  </a:extLst>
                </a:gridCol>
                <a:gridCol w="10960231">
                  <a:extLst>
                    <a:ext uri="{9D8B030D-6E8A-4147-A177-3AD203B41FA5}">
                      <a16:colId xmlns:a16="http://schemas.microsoft.com/office/drawing/2014/main" val="3350712513"/>
                    </a:ext>
                  </a:extLst>
                </a:gridCol>
              </a:tblGrid>
              <a:tr h="9056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extLst>
                  <a:ext uri="{0D108BD9-81ED-4DB2-BD59-A6C34878D82A}">
                    <a16:rowId xmlns:a16="http://schemas.microsoft.com/office/drawing/2014/main" val="4206959240"/>
                  </a:ext>
                </a:extLst>
              </a:tr>
              <a:tr h="1352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6.2. Применять знания об экономической жизни общества; приводить примеры способов повышения эффективности производства, деятельности и проявления основных функций различных финансовых посредников, использования способов повышения эффективности производства; классифицировать (в том числе устанавливать существенный признак классификации) экономические явления; использовать полученные знания для объяснения причин достижения (недостижения) результатов экономической деятельности, основных механизмов государственного регулирования экономики, государственной политики по развитию конкуренции, социально-экономической роли и функций предпринимательства, причин и последствий безработицы, необходимости правомерного налогового поведения; применять знания о процессах и явлениях в духовной жизни общества, о науке и образовании, системе образования в Российской Федерации, о религии, мировых религиях, об искусстве и его видах; приводить примеры политики Российского государства в сфере культуры и образования, влияния образования на социализацию личности, правил информационной безопасности; устанавливать и объяснять взаимосвязь развития духовной культуры и формирования личности, взаимовлияние науки и образования; анализировать, систематизировать, критически оценивать и обобщать социальную информацию, представленную в разных формах (описательную, графическую, аудиовизуальную), при изучении культуры, науки и образования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1625524"/>
                  </a:ext>
                </a:extLst>
              </a:tr>
              <a:tr h="13521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7.1. Анализировать, обобщать, систематизировать, конкретизировать и критически оценивать социальную информацию, включая экономико-статистическую, из адаптированных источников (в том числе учебных материалов) и публикаций СМИ, соотносить ее с   личным социальным опытом; используя обществоведческие знания, формулировать выводы, подкрепляя их аргументами, при изучении экономической сферы, культуры, науки и образования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24977370"/>
                  </a:ext>
                </a:extLst>
              </a:tr>
              <a:tr h="4700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7.2. Анализировать, обобщать, систематизировать, конкретизировать и критически оценивать социальную информацию, включая экономико-статистическую, из адаптированных источников (в том числе учебных материалов) и публикаций СМИ, соотносить ее с   личным социальным опытом; используя обществоведческие знания, формулировать выводы, подкрепляя их аргументами, при изучении экономической сферы, культуры, науки и образования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8524143"/>
                  </a:ext>
                </a:extLst>
              </a:tr>
              <a:tr h="31380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7.3. Анализировать, обобщать, систематизировать, конкретизировать и критически оценивать социальную информацию, включая экономико-статистическую, из адаптированных источников (в том числе учебных материалов) и публикаций СМИ, соотносить ее с   личным социальным опытом; используя обществоведческие знания, формулировать выводы, подкрепляя их аргументами, при изучении экономической сферы, культуры, науки и образования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87198984"/>
                  </a:ext>
                </a:extLst>
              </a:tr>
              <a:tr h="51472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8.1. Применять знания об экономической жизни общества, ее основных проявлениях, экономических системах, о собственности, механизме рыночного регулирования экономики, финансовых отношениях, роли государства в экономике, видах налогов, об основах государственной бюджетной и денежно-кредитной политики, о влиянии государственной политики на развитие конкуренции; характеризовать духовно-нравственные ценности (в том числе нормы морали и нравственности, гуманизм, милосердие, справедливость) нашего общества, искусство как сферу деятельности, информационную культуру и информационную безопасность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27205640"/>
                  </a:ext>
                </a:extLst>
              </a:tr>
              <a:tr h="291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8.2. Применять знания об экономической жизни общества, ее основных проявлениях, экономических системах, о собственности, механизме рыночного регулирования экономики, финансовых отношениях, роли государства в экономике, видах налогов, об основах государственной бюджетной и денежно-кредитной политики, о влиянии государственной политики на развитие конкуренции; характеризовать духовно-нравственные ценности (в том числе нормы морали и нравственности, гуманизм, милосердие, справедливость) нашего общества, искусство как сферу деятельности, информационную культуру и информационную безопасность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72547411"/>
                  </a:ext>
                </a:extLst>
              </a:tr>
              <a:tr h="2914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125" marR="1125" marT="11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8.3. Применять знания об экономической жизни общества, ее основных проявлениях, экономических системах, о собственности, механизме рыночного регулирования экономики, финансовых отношениях, роли государства в экономике, видах налогов, об основах государственной бюджетной и денежно-кредитной политики, о влиянии государственной политики на развитие конкуренции; характеризовать духовно-нравственные ценности (в том числе нормы морали и нравственности, гуманизм, милосердие, справедливость) нашего общества, искусство как сферу деятельности, информационную культуру и информационную безопасность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48111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2393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" y="833331"/>
            <a:ext cx="10728960" cy="594360"/>
          </a:xfrm>
        </p:spPr>
        <p:txBody>
          <a:bodyPr/>
          <a:lstStyle/>
          <a:p>
            <a:pPr algn="ctr"/>
            <a:r>
              <a:rPr lang="ru-RU" dirty="0"/>
              <a:t>Распределение первичных баллов, 10 класс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:a16="http://schemas.microsoft.com/office/drawing/2014/main" id="{C73086CB-1E5D-4A61-9CE3-10B35BD9B2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376628"/>
              </p:ext>
            </p:extLst>
          </p:nvPr>
        </p:nvGraphicFramePr>
        <p:xfrm>
          <a:off x="273377" y="1348033"/>
          <a:ext cx="11623250" cy="5269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9226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0EC82-6333-45D0-BD06-A6DCEE65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0963" y="198120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обществознание – </a:t>
            </a:r>
            <a:r>
              <a:rPr lang="en-US" dirty="0"/>
              <a:t>10</a:t>
            </a:r>
            <a:r>
              <a:rPr lang="ru-RU" dirty="0"/>
              <a:t> класс</a:t>
            </a:r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id="{92B9B2C6-3B65-4BB7-B934-7683BBA7FD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50929051"/>
              </p:ext>
            </p:extLst>
          </p:nvPr>
        </p:nvGraphicFramePr>
        <p:xfrm>
          <a:off x="84841" y="727120"/>
          <a:ext cx="11849493" cy="5979475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735291">
                  <a:extLst>
                    <a:ext uri="{9D8B030D-6E8A-4147-A177-3AD203B41FA5}">
                      <a16:colId xmlns:a16="http://schemas.microsoft.com/office/drawing/2014/main" val="1891512068"/>
                    </a:ext>
                  </a:extLst>
                </a:gridCol>
                <a:gridCol w="11114202">
                  <a:extLst>
                    <a:ext uri="{9D8B030D-6E8A-4147-A177-3AD203B41FA5}">
                      <a16:colId xmlns:a16="http://schemas.microsoft.com/office/drawing/2014/main" val="2002637067"/>
                    </a:ext>
                  </a:extLst>
                </a:gridCol>
              </a:tblGrid>
              <a:tr h="47004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3699213327"/>
                  </a:ext>
                </a:extLst>
              </a:tr>
              <a:tr h="8222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1.1. Уметь определять смысл, различать признаки научных понятий и использовать понятийный аппарат при анализе и оценке социальных явлений, в том числе достижений российской науки и искусства, направлений научно-технологического развития Российской Федерации, при изложении собственных суждений и построении устных и письменных высказываний, включая понятия: общество и его типы, социальный институт, общественный прогресс, деятельность, социальные интересы, глобализация, личность, социализация, истина, мышление; определять различные смыслы многозначных понятий, в том числе: общество, личность, свобода, духовная культура, духовные ценности, народная культура, массовая культура, элитарная культура, ценности и идеалы, образование, наука, искусство, религия, мораль, мировоззрение, экономическая система, экономический рост, экономический цикл, ограниченность ресурсов, общественные блага, валовой внутренний продукт, факторы долгосрочного экономического роста, механизмы государственного регулирования экономики, международное разделение труда; определять различные смыслы многозначных понятий, в том числе: культура, экономика, собственность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3638783890"/>
                  </a:ext>
                </a:extLst>
              </a:tr>
              <a:tr h="82224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1.2. Уметь определять смысл, различать признаки научных понятий и использовать понятийный аппарат при анализе и оценке социальных явлений, в том числе достижений российской науки и искусства, направлений научно-технологического развития Российской Федерации, при изложении собственных суждений и построении устных и письменных высказываний, включая понятия: общество и его типы, социальный институт, общественный прогресс, деятельность, социальные интересы, глобализация, личность, социализация, истина, мышление; определять различные смыслы многозначных понятий, в том числе: общество, личность, свобода, духовная культура, духовные ценности, народная культура, массовая культура, элитарная культура, ценности и идеалы, образование, наука, искусство, религия, мораль, мировоззрение, экономическая система, экономический рост, экономический цикл, ограниченность ресурсов, общественные блага, валовой внутренний продукт, факторы долгосрочного экономического роста, механизмы государственного регулирования экономики, международное разделение труда; определять различные смыслы многозначных понятий, в том числе: культура, экономика, собственность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2955102887"/>
                  </a:ext>
                </a:extLst>
              </a:tr>
              <a:tr h="9396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2. Владеть знаниями: об обществе как целостной развивающейся системе в единстве и взаимодействии основных сфер и социальных институтов; общественных потребностях и общественных отношениях; о социальной динамике и ее формах; об особенностях процесса цифровизации и влияния массовых коммуникаций на все сферы жизни общества; о глобальных проблемах и вызовах современности; перспективах развития современного общества, тенденциях развития Российской Федерации; человеке как субъекте общественных отношений и сознательной деятельности; об особенностях социализации личности и ее этапах в современных условиях; о деятельности и ее структуре; сознании, самосознании и социальном поведении; познании мира; об истине и ее критериях; о формах и методах мышления; об историческом и этническом многообразии культур, связи духовной и материальной культуры, особенностях профессиональной деятельности в области науки и культуры; экономике как науке и хозяйстве; о роли государства в экономике, в том числе государственной политике поддержки малого бизнеса и предпринимательства, конкуренции и импортозамещения; об особенностях рыночных отношений в современной экономике; о роли государственного бюджета в реализации полномочий органов государственной власти, механизмах принятия бюджетных решений; об особенностях профессиональной деятельности в экономической и финансовой сферах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275019811"/>
                  </a:ext>
                </a:extLst>
              </a:tr>
              <a:tr h="3526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3. Классифицировать и </a:t>
                      </a:r>
                      <a:r>
                        <a:rPr lang="ru-RU" sz="800" u="none" strike="noStrike" dirty="0" err="1">
                          <a:effectLst/>
                        </a:rPr>
                        <a:t>типологизировать</a:t>
                      </a:r>
                      <a:r>
                        <a:rPr lang="ru-RU" sz="800" u="none" strike="noStrike" dirty="0">
                          <a:effectLst/>
                        </a:rPr>
                        <a:t> на основе предложенных критериев используемые в социальных науках понятия и термины, отражающие явления и процессы социальной действительности, в том числе: виды и формы деятельности; виды знания, науки, религий; виды и уровни образования в Российской Федерации; виды налоговых систем, издержек производства, безработицы, финансовых услуг; типы и виды рыночных структур; факторы производства; источники финансирования предприятий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4230277941"/>
                  </a:ext>
                </a:extLst>
              </a:tr>
              <a:tr h="3526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4. Применять знания о финансах и бюджетном регулировании при пользовании финансовыми услугами и инструментами, в том числе находить, анализировать и использовать информацию для принятия ответственных решений по достижению финансовых целей и управлению личными финансами при реализации прав и обязанностей потребителя финансовых услуг с учетом основных способов снижения рисков и правил личной финансовой безопасности; оценивать поведение людей и собственное поведение с точки зрения ценностей, социальных норм, включая нормы морали и права, экономической рациональности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39552635"/>
                  </a:ext>
                </a:extLst>
              </a:tr>
              <a:tr h="21136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50" u="none" strike="noStrike" dirty="0">
                          <a:effectLst/>
                        </a:rPr>
                        <a:t>Б</a:t>
                      </a:r>
                      <a:endParaRPr lang="ru-RU" sz="105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5. Уметь устанавливать, выявлять, объяснять и конкретизировать примерами причинно-следственные, функциональные, иерархические и другие связи подсистем и элементов общества, материальной и духовной культуры, массовой и элитарной культуры; характеризовать причины и последствия преобразований в духовной сфере жизни российского общества, культурного многообразия современного общества, возрастания роли науки в современном обществе, экономической деятельности и проблем устойчивого развития, макроэкономических показателей и качества жизни, спроса и предложения; характеризовать причины и последствия преобразований в экономической сфере жизни российского общества, инфляции, безработицы, экономические функции государства, Центрального банка Российской Федерации, налоговой системы Российской Федерации, предпринимательства; владеть уровнями и методами научного познания, мышления и деятельности, общественного и индивидуального сознания, чувственного и рационального познания; характеризовать причины и последствия преобразований в жизни российского общества, противоречивого характера общественного прогресса, глобализации; формулировать, основываясь на социальных ценностях и приобретенных знаниях о человеке в обществе, собственные суждения и аргументы по проблемам влияния социокультурных факторов на формирование личности, противоречивых последствий глобализации, соотношения свободы и необходимости в деятельности человека; конкретизировать теоретические положения, в том числе о типах общества, многообразии путей и форм общественного развития, человеке как результате биологической и социокультурной эволюции, многообразии видов деятельности и ее мотивации, об этапах социализации, фактами социальной действительности, модельными ситуациями, примерами из личного социального опыта, по проблемам значения культурных ценностей и норм в жизни общества, в духовном развитии личности, об особенностях научного познания в социально-гуманитарных науках, о духовных ценностях, субкультуре и контркультуре, диалоге культур, категориях морали, возможностях самовоспитания, об особенностях образования и науки в современном обществе, о свободе совести, значении поддержания межконфессионального мира в Российской Федерации, многообразии функций искусства, достижениях современного российского искусства, фактами социальной действительности, модельными ситуациями, примерами из личного социального опыта, по проблемам роли государства в экономике, путей достижения экономического роста, взаимосвязи экономической свободы и социальной ответственности, об использовании мер государственной поддержки малого и среднего предпринимательства в Российской Федерации, о выборе способов рационального экономического поведения людей, об особенностях труда молодежи в условиях конкуренции на рынке труда, фактами социальной действительности, модельными ситуациями, примерами из личного социального опыта; иметь представления о методах изучения социальных явлений и процессов в социальных науках, включая универсальные методы науки, а также специальные методы социального познания, в том числе социологические опросы, биографический метод, социальное прогнозирование, метод моделирования и сравнительно-исторический метод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20" marR="520" marT="520" marB="0" anchor="ctr"/>
                </a:tc>
                <a:extLst>
                  <a:ext uri="{0D108BD9-81ED-4DB2-BD59-A6C34878D82A}">
                    <a16:rowId xmlns:a16="http://schemas.microsoft.com/office/drawing/2014/main" val="8659159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617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0EC82-6333-45D0-BD06-A6DCEE65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0963" y="198120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обществознание – </a:t>
            </a:r>
            <a:r>
              <a:rPr lang="en-US" dirty="0"/>
              <a:t>10</a:t>
            </a:r>
            <a:r>
              <a:rPr lang="ru-RU" dirty="0"/>
              <a:t> класс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id="{FAB2DA99-95B3-4B62-BAD8-9B1425D45E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3968129"/>
              </p:ext>
            </p:extLst>
          </p:nvPr>
        </p:nvGraphicFramePr>
        <p:xfrm>
          <a:off x="235670" y="792480"/>
          <a:ext cx="11774078" cy="599464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385740">
                  <a:extLst>
                    <a:ext uri="{9D8B030D-6E8A-4147-A177-3AD203B41FA5}">
                      <a16:colId xmlns:a16="http://schemas.microsoft.com/office/drawing/2014/main" val="504146337"/>
                    </a:ext>
                  </a:extLst>
                </a:gridCol>
                <a:gridCol w="10388338">
                  <a:extLst>
                    <a:ext uri="{9D8B030D-6E8A-4147-A177-3AD203B41FA5}">
                      <a16:colId xmlns:a16="http://schemas.microsoft.com/office/drawing/2014/main" val="2664787391"/>
                    </a:ext>
                  </a:extLst>
                </a:gridCol>
              </a:tblGrid>
              <a:tr h="13107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3794763763"/>
                  </a:ext>
                </a:extLst>
              </a:tr>
              <a:tr h="153713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6.1. Характеризовать российские духовно-нравственные ценности, в том числе ценности человеческой жизни, патриотизма и служения Отечеству, семьи, созидательного труда, норм морали и нравственности, прав и свобод человека, гуманизма, милосердия, справедливости, коллективизма, исторического единства народов России, преемственности истории нашей Родины, осознания ценности культуры России и традиций народов России, общественной стабильности и целостности государства, на примерах раздела «Духовная культура»; применять знания, полученные при изучении раздела «Духовная культура», для анализа социальной информации о развитии духовной культуры, полученной из источников различного типа, включая официальные публикации на интернет-ресурсах государственных органов, нормативные правовые акты, государственные документы стратегического характера, публикации в СМИ;  использовать обществоведческие знания для взаимодействия с представителями других национальностей и культур в целях успешного выполнения типичных социальных ролей, ориентации в актуальных общественных событиях, определения личной гражданской позиции, осознания значимости здорового образа жизни, роли непрерывного образования; использовать средства информационно-коммуникационных технологий в решении различных задач при изучении раздела «Духовная культура»; формулировать, основываясь на социальных ценностях и приобретенных знаниях о духовной культуре, собственные суждения и аргументы по проблемам значения культурных ценностей и норм в жизни общества, в духовном развитии личности; конкретизировать теоретические положения, в том числе об особенностях научного познания в социально-гуманитарных науках, о духовных ценностях, субкультуре и </a:t>
                      </a:r>
                      <a:r>
                        <a:rPr lang="ru-RU" sz="800" u="none" strike="noStrike" dirty="0" err="1">
                          <a:effectLst/>
                        </a:rPr>
                        <a:t>контр-культуре</a:t>
                      </a:r>
                      <a:r>
                        <a:rPr lang="ru-RU" sz="800" u="none" strike="noStrike" dirty="0">
                          <a:effectLst/>
                        </a:rPr>
                        <a:t>, диалоге культур, категориях морали, возможностях самовоспитания, об особенностях </a:t>
                      </a:r>
                      <a:r>
                        <a:rPr lang="ru-RU" sz="800" u="none" strike="noStrike" dirty="0" err="1">
                          <a:effectLst/>
                        </a:rPr>
                        <a:t>образова¬ния</a:t>
                      </a:r>
                      <a:r>
                        <a:rPr lang="ru-RU" sz="800" u="none" strike="noStrike" dirty="0">
                          <a:effectLst/>
                        </a:rPr>
                        <a:t> и науки в современном обществе, о свободе совести, значении поддержания межконфессионального мира в Российской Федерации, многообразии функций искусства, достижениях современного российского искусства, фактами социальной действительности, модельными ситуациями, примерами из личного социального опыта</a:t>
                      </a:r>
                      <a:br>
                        <a:rPr lang="ru-RU" sz="800" u="none" strike="noStrike" dirty="0">
                          <a:effectLst/>
                        </a:rPr>
                      </a:b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1240745297"/>
                  </a:ext>
                </a:extLst>
              </a:tr>
              <a:tr h="150642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6.2. Характеризовать российские духовно-нравственные ценности, в том числе ценности человеческой жизни, патриотизма и служения Отечеству, семьи, созидательного труда, норм морали и нравственности, прав и свобод человека, гуманизма, милосердия, справедливости, коллективизма, исторического единства народов России, преемственности истории нашей Родины, осознания ценности культуры России и традиций народов России, общественной стабильности и целостности государства, на примерах раздела «Духовная культура»; применять знания, полученные при изучении раздела «Духовная культура», для анализа социальной информации о развитии духовной культуры, полученной из источников различного типа, включая официальные публикации на интернет-ресурсах государственных органов, нормативные правовые акты, государственные документы стратегического характера, публикации в СМИ;  использовать обществоведческие знания для взаимодействия с представителями других национальностей и культур в целях успешного выполнения типичных социальных ролей, ориентации в актуальных общественных событиях, определения личной гражданской позиции, осознания значимости здорового образа жизни, роли непрерывного образования; использовать средства информационно-коммуникационных технологий в решении различных задач при изучении раздела «Духовная культура»; формулировать, основываясь на социальных ценностях и приобретенных знаниях о духовной культуре, собственные суждения и аргументы по проблемам значения культурных ценностей и норм в жизни общества, в духовном развитии личности; конкретизировать теоретические положения, в том числе об особенностях научного познания в социально-гуманитарных науках, о духовных ценностях, субкультуре и </a:t>
                      </a:r>
                      <a:r>
                        <a:rPr lang="ru-RU" sz="800" u="none" strike="noStrike" dirty="0" err="1">
                          <a:effectLst/>
                        </a:rPr>
                        <a:t>контр-культуре</a:t>
                      </a:r>
                      <a:r>
                        <a:rPr lang="ru-RU" sz="800" u="none" strike="noStrike" dirty="0">
                          <a:effectLst/>
                        </a:rPr>
                        <a:t>, диалоге культур, категориях морали, возможностях самовоспитания, об особенностях образования и науки в современном обществе, о свободе совести, значении поддержания межконфессионального мира в Российской Федерации, многообразии функций искусства, достижениях современного российского искусства, фактами социальной действительности, модельными ситуациями, примерами из личного социального опыта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2041908739"/>
                  </a:ext>
                </a:extLst>
              </a:tr>
              <a:tr h="8615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7.1. Применять знания, полученные при изучении для анализа социальной информации о многообразии путей и форм общественного развития, российском обществе, об угрозах и вызовах развития в XXI в., о развитии духовной культуры, о проблемах и современных тенденциях, направлениях и механизмах экономического развития, полученной из источников различного типа, включая официальные публикации на интернет-ресурсах государственных органов, нормативные правовые акты, государственные документы стратегического характера, публикации в СМИ; отражать связи социальных объектов и явлений с помощью различных знаковых систем, в том числе в таблицах, схемах, диаграммах, графиках; осуществлять поиск социальной информации, представленной в различных знаковых системах, извлекать информацию из неадаптированных источников, вести целенаправленный поиск необходимых сведений для восполнения недостающих звеньев, делать обоснованные выводы, различать отдельные компоненты в информационном сообщении; выделять факты, выводы, оценочные суждения, мнения при изучении раздела «Человек в обществе», «Духовная культура», «Экономическая жизнь общества»; анализировать неадаптированные тексты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880668668"/>
                  </a:ext>
                </a:extLst>
              </a:tr>
              <a:tr h="8615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7.2. Применять знания, полученные при изучении для анализа социальной информации о многообразии путей и форм общественного развития, российском обществе, об угрозах и вызовах развития в XXI в., о развитии духовной культуры, о проблемах и современных тенденциях, направлениях и механизмах экономического развития, полученной из источников различного типа, включая официальные публикации на интернет-ресурсах государственных органов, нормативные правовые акты, государственные документы стратегического характера, публикации в СМИ; отражать связи социальных объектов и явлений с помощью различных знаковых систем, в том числе в таблицах, схемах, диаграммах, графиках; осуществлять поиск социальной информации, представленной в различных знаковых системах, извлекать информацию из неадаптированных источников, вести целенаправленный поиск необходимых сведений для восполнения недостающих звеньев, делать обоснованные выводы, различать отдельные компоненты в информационном сообщении; выделять факты, выводы, оценочные суждения, мнения при изучении раздела «Человек в обществе», «Духовная культура», «Экономическая жизнь общества»; анализировать неадаптированные тексты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839753275"/>
                  </a:ext>
                </a:extLst>
              </a:tr>
              <a:tr h="86150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effectLst/>
                        </a:rPr>
                        <a:t>7.3. Применять знания, полученные при изучении для анализа социальной информации о многообразии путей и форм общественного развития, российском обществе, об угрозах и вызовах развития в XXI в., о развитии духовной культуры, о проблемах и современных тенденциях, направлениях и механизмах экономического развития, полученной из источников различного типа, включая официальные публикации на интернет-ресурсах государственных органов, нормативные правовые акты, государственные документы стратегического характера, публикации в СМИ; отражать связи социальных объектов и явлений с помощью различных знаковых систем, в том числе в таблицах, схемах, диаграммах, графиках; осуществлять поиск социальной информации, представленной в различных знаковых системах, извлекать информацию из неадаптированных источников, вести целенаправленный поиск необходимых сведений для восполнения недостающих звеньев, делать обоснованные выводы, различать отдельные компоненты в информационном сообщении; выделять факты, выводы, оценочные суждения, мнения при изучении раздела «Человек в обществе», «Духовная культура», «Экономическая жизнь общества»; анализировать неадаптированные тексты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807" marR="807" marT="807" marB="0" anchor="ctr"/>
                </a:tc>
                <a:extLst>
                  <a:ext uri="{0D108BD9-81ED-4DB2-BD59-A6C34878D82A}">
                    <a16:rowId xmlns:a16="http://schemas.microsoft.com/office/drawing/2014/main" val="35409577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9198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40EC82-6333-45D0-BD06-A6DCEE652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00963" y="198120"/>
            <a:ext cx="10728960" cy="594360"/>
          </a:xfrm>
        </p:spPr>
        <p:txBody>
          <a:bodyPr/>
          <a:lstStyle/>
          <a:p>
            <a:r>
              <a:rPr lang="ru-RU" dirty="0"/>
              <a:t>Требования (умения) – обществознание – </a:t>
            </a:r>
            <a:r>
              <a:rPr lang="en-US" dirty="0"/>
              <a:t>10</a:t>
            </a:r>
            <a:r>
              <a:rPr lang="ru-RU" dirty="0"/>
              <a:t> класс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31698415-CF8D-407D-9636-C7CAB8AA0D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670986"/>
              </p:ext>
            </p:extLst>
          </p:nvPr>
        </p:nvGraphicFramePr>
        <p:xfrm>
          <a:off x="282803" y="747300"/>
          <a:ext cx="11444141" cy="6073691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766298">
                  <a:extLst>
                    <a:ext uri="{9D8B030D-6E8A-4147-A177-3AD203B41FA5}">
                      <a16:colId xmlns:a16="http://schemas.microsoft.com/office/drawing/2014/main" val="1520872902"/>
                    </a:ext>
                  </a:extLst>
                </a:gridCol>
                <a:gridCol w="9677843">
                  <a:extLst>
                    <a:ext uri="{9D8B030D-6E8A-4147-A177-3AD203B41FA5}">
                      <a16:colId xmlns:a16="http://schemas.microsoft.com/office/drawing/2014/main" val="1787407556"/>
                    </a:ext>
                  </a:extLst>
                </a:gridCol>
              </a:tblGrid>
              <a:tr h="3615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Уровень сложности задания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</a:rPr>
                        <a:t>Проверяемые предметные результаты освоения основной образовательной программы СОО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extLst>
                  <a:ext uri="{0D108BD9-81ED-4DB2-BD59-A6C34878D82A}">
                    <a16:rowId xmlns:a16="http://schemas.microsoft.com/office/drawing/2014/main" val="4157106946"/>
                  </a:ext>
                </a:extLst>
              </a:tr>
              <a:tr h="9462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8.1. Характеризовать российские духовно-нравственные ценности, в том числе ценности человеческой жизни, патриотизма и служения Отечеству, семьи, созидательного труда, норм морали и нравственности, прав и свобод человека, гуманизма, милосердия, справедливости, коллективизма, исторического единства народов России, преемственности истории нашей Родины, осознания ценности культуры России и традиций народов России, общественной стабильности и целостности государства на примерах раздела «Человек в обществе», «Духовная культура», «Экономическая жизнь общества»; самостоятельно оценивать практические ситуации и принимать решения, выявлять с помощью полученных знаний наиболее эффективные способы противодействия коррупции; определять стратегии разрешения социальных и межличностных конфликтов; оценивать поведение людей и собственное поведение с точки зрения ценностей, социальных норм, включая нормы морали и права, экономической рациональности; осознавать неприемлемость антиобщественного поведения, опасность алкоголизма и наркомании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extLst>
                  <a:ext uri="{0D108BD9-81ED-4DB2-BD59-A6C34878D82A}">
                    <a16:rowId xmlns:a16="http://schemas.microsoft.com/office/drawing/2014/main" val="95593007"/>
                  </a:ext>
                </a:extLst>
              </a:tr>
              <a:tr h="94624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8.2. Характеризовать российские духовно-нравственные ценности, в том числе ценности человеческой жизни, патриотизма и служения Отечеству, семьи, созидательного труда, норм морали и нравственности, прав и свобод человека, гуманизма, милосердия, справедливости, коллективизма, исторического единства народов России, преемственности истории нашей Родины, осознания ценности культуры России и традиций народов России, общественной стабильности и целостности государства на примерах раздела «Человек в обществе», «Духовная культура», «Экономическая жизнь общества»; самостоятельно оценивать практические ситуации и принимать решения, выявлять с помощью полученных знаний наиболее эффективные способы противодействия коррупции; определять стратегии разрешения социальных и межличностных конфликтов; оценивать поведение людей и собственное поведение с точки зрения ценностей, социальных норм, включая нормы морали и права, экономической рациональности; осознавать неприемлемость антиобщественного поведения, опасность алкоголизма и наркомании</a:t>
                      </a:r>
                      <a:br>
                        <a:rPr lang="ru-RU" sz="900" u="none" strike="noStrike" dirty="0">
                          <a:effectLst/>
                        </a:rPr>
                      </a:b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extLst>
                  <a:ext uri="{0D108BD9-81ED-4DB2-BD59-A6C34878D82A}">
                    <a16:rowId xmlns:a16="http://schemas.microsoft.com/office/drawing/2014/main" val="2252176592"/>
                  </a:ext>
                </a:extLst>
              </a:tr>
              <a:tr h="189708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>
                          <a:effectLst/>
                        </a:rPr>
                        <a:t>9.1. Осуществлять поиск социальной информации, представленной в различных знаковых системах, извлекать информацию из неадаптированных источников, вести целенаправленный поиск необходимых сведений для восполнения недостающих звеньев, делать обоснованные выводы, различать отдельные компоненты в информационном сообщении; выделять факты, выводы, оценочные суждения, мнения при изучении разделов «Человек в обществе», «Духовная культура», «Экономическая жизнь общества»; отражать связи социальных объектов и явлений с помощью различных знаковых систем, в том числе в таблицах, схемах, диаграммах, графиках; формулировать, основываясь на социальных ценностях и приобретенных знаниях об экономической жизни общества, собственные суждения и аргументы по проблемам роли государства в экономике, путей достижения экономического роста, взаимосвязи экономической свободы и социальной ответственности; конкретизировать теоретические положения, в том числе об использовании мер государственной поддержки малого и среднего предпринимательства в РФ, о выборе способов рационального экономического поведения людей, об особенностях труда молодежи в условиях конкуренции на рынке труда, фактами социальной действительности, модельными ситуациями, примерами из личного социального опыта; оценивать социальную информацию по проблемам развития современного общества, общественного и индивидуального сознания, потребностей и интересов личности, научного познания в социально-гуманитарных науках, в том числе поступающую по каналам сетевых коммуникаций, определять степень достоверности информации; соотносить различные оценки социальных явлений, содержащиеся в источниках информации; давать оценку действиям людей в типичных (модельных) ситуациях с точки зрения социальных норм; самостоятельно оценивать практические ситуации и принимать решения, выявлять с помощью полученных знаний наиболее эффективные способы противодействия коррупции; определять стратегии разрешения социальных и межличностных конфликтов; оценивать поведение людей и собственное поведение с точки зрения ценностей, социальных норм, норм морали и права, экономической рациональности; осознавать неприемлемость антиобщественного поведения, опасность алкоголизма и наркомании</a:t>
                      </a:r>
                      <a:br>
                        <a:rPr lang="ru-RU" sz="900" u="none" strike="noStrike">
                          <a:effectLst/>
                        </a:rPr>
                      </a:br>
                      <a:endParaRPr lang="ru-RU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extLst>
                  <a:ext uri="{0D108BD9-81ED-4DB2-BD59-A6C34878D82A}">
                    <a16:rowId xmlns:a16="http://schemas.microsoft.com/office/drawing/2014/main" val="1943728177"/>
                  </a:ext>
                </a:extLst>
              </a:tr>
              <a:tr h="186063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</a:rPr>
                        <a:t>П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u="none" strike="noStrike" dirty="0">
                          <a:effectLst/>
                        </a:rPr>
                        <a:t>9.2. Осуществлять поиск социальной информации, представленной в различных знаковых системах, извлекать информацию из неадаптированных источников, вести целенаправленный поиск необходимых сведений для восполнения недостающих звеньев, делать обоснованные выводы, различать отдельные компоненты в информационном сообщении; выделять факты, выводы, оценочные суждения, мнения при изучении разделов «Человек в обществе», «Духовная культура», «Экономическая жизнь общества»; отражать связи социальных объектов и явлений с помощью различных знаковых систем, в том числе в таблицах, схемах, диаграммах, графиках; формулировать, основываясь на социальных ценностях и приобретенных знаниях об экономической жизни общества, собственные суждения и аргументы по проблемам роли государства в экономике, путей достижения экономического роста, взаимосвязи экономической свободы и социальной ответственности; конкретизировать теоретические положения, в том числе об использовании мер государственной поддержки малого и среднего предпринимательства в РФ, о выборе способов рационального экономического поведения людей, об особенностях труда молодежи в условиях конкуренции на рынке труда, фактами социальной действительности, модельными ситуациями, примерами из личного социального опыта; оценивать социальную информацию по проблемам развития современного общества, общественного и индивидуального сознания, потребностей и интересов личности, научного познания в социально-гуманитарных науках, в том числе поступающую по каналам сетевых коммуникаций, определять степень достоверности информации; соотносить различные оценки социальных явлений, содержащиеся в источниках информации; давать оценку действиям людей в типичных (модельных) ситуациях с точки зрения социальных норм; самостоятельно оценивать практические ситуации и принимать решения, выявлять с помощью полученных знаний наиболее эффективные способы противодействия коррупции; определять стратегии разрешения социальных и межличностных конфликтов; оценивать поведение людей и собственное поведение с точки зрения ценностей, социальных норм, норм морали и права, экономической рациональности; осознавать неприемлемость антиобщественного поведения, опасность алкоголизма и наркомании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703" marR="1703" marT="1703" marB="0" anchor="ctr"/>
                </a:tc>
                <a:extLst>
                  <a:ext uri="{0D108BD9-81ED-4DB2-BD59-A6C34878D82A}">
                    <a16:rowId xmlns:a16="http://schemas.microsoft.com/office/drawing/2014/main" val="6758400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09776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3572</TotalTime>
  <Words>4734</Words>
  <Application>Microsoft Office PowerPoint</Application>
  <PresentationFormat>Широкоэкранный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Montserrat regular</vt:lpstr>
      <vt:lpstr>Тема Office</vt:lpstr>
      <vt:lpstr>Результаты Всероссийских проверочных работ    в  Приморском крае в 2026 году  ОБЩЕСТВОЗНАНИЕ</vt:lpstr>
      <vt:lpstr>Презентация PowerPoint</vt:lpstr>
      <vt:lpstr>Распределение первичных баллов, 8 класс</vt:lpstr>
      <vt:lpstr>Требования (умения) – обществознание – 8 класс</vt:lpstr>
      <vt:lpstr>Требования (умения) – обществознание – 8 класс</vt:lpstr>
      <vt:lpstr>Распределение первичных баллов, 10 класс</vt:lpstr>
      <vt:lpstr>Требования (умения) – обществознание – 10 класс</vt:lpstr>
      <vt:lpstr>Требования (умения) – обществознание – 10 класс</vt:lpstr>
      <vt:lpstr>Требования (умения) – обществознание – 10 класс</vt:lpstr>
      <vt:lpstr>Презентация PowerPoint</vt:lpstr>
      <vt:lpstr>Презентация PowerPoint</vt:lpstr>
      <vt:lpstr>Статистика по оценкам, 8 класс</vt:lpstr>
      <vt:lpstr>Статистика по оценкам, 10 класс</vt:lpstr>
      <vt:lpstr>Достижение планируемых результатов, 8 класс</vt:lpstr>
      <vt:lpstr>Достижение планируемых результатов, 10 класс</vt:lpstr>
      <vt:lpstr>Сравнение отметок с отметками по журналу, 8 класс</vt:lpstr>
      <vt:lpstr>Сравнение отметок с отметками по журналу, 10 класс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Новожеева Елена</dc:creator>
  <cp:lastModifiedBy>Ирина А. Карташова</cp:lastModifiedBy>
  <cp:revision>698</cp:revision>
  <cp:lastPrinted>2025-06-19T07:10:59Z</cp:lastPrinted>
  <dcterms:created xsi:type="dcterms:W3CDTF">2022-06-03T19:16:13Z</dcterms:created>
  <dcterms:modified xsi:type="dcterms:W3CDTF">2026-07-07T03:36:07Z</dcterms:modified>
</cp:coreProperties>
</file>